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931" r:id="rId2"/>
    <p:sldId id="1145" r:id="rId3"/>
    <p:sldId id="1119" r:id="rId4"/>
    <p:sldId id="877" r:id="rId5"/>
    <p:sldId id="1120" r:id="rId6"/>
    <p:sldId id="1150" r:id="rId7"/>
    <p:sldId id="1152" r:id="rId8"/>
    <p:sldId id="1153" r:id="rId9"/>
    <p:sldId id="1123" r:id="rId10"/>
    <p:sldId id="1163" r:id="rId11"/>
    <p:sldId id="1162" r:id="rId12"/>
    <p:sldId id="1112" r:id="rId13"/>
    <p:sldId id="1154" r:id="rId14"/>
    <p:sldId id="1115" r:id="rId15"/>
    <p:sldId id="1155" r:id="rId16"/>
    <p:sldId id="1156" r:id="rId17"/>
    <p:sldId id="1165" r:id="rId18"/>
    <p:sldId id="996" r:id="rId19"/>
    <p:sldId id="990" r:id="rId20"/>
    <p:sldId id="1157" r:id="rId21"/>
    <p:sldId id="1164" r:id="rId22"/>
    <p:sldId id="1147" r:id="rId23"/>
    <p:sldId id="1158" r:id="rId24"/>
    <p:sldId id="1159" r:id="rId25"/>
    <p:sldId id="1160" r:id="rId26"/>
    <p:sldId id="1161" r:id="rId27"/>
    <p:sldId id="1031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81A48135-55ED-491F-926D-F8139B4B0A38}">
          <p14:sldIdLst>
            <p14:sldId id="931"/>
            <p14:sldId id="1145"/>
            <p14:sldId id="1119"/>
            <p14:sldId id="877"/>
            <p14:sldId id="1120"/>
            <p14:sldId id="1150"/>
            <p14:sldId id="1152"/>
            <p14:sldId id="1153"/>
            <p14:sldId id="1123"/>
            <p14:sldId id="1163"/>
            <p14:sldId id="1162"/>
            <p14:sldId id="1112"/>
            <p14:sldId id="1154"/>
            <p14:sldId id="1115"/>
            <p14:sldId id="1155"/>
            <p14:sldId id="1156"/>
            <p14:sldId id="1165"/>
            <p14:sldId id="996"/>
            <p14:sldId id="990"/>
            <p14:sldId id="1157"/>
            <p14:sldId id="1164"/>
            <p14:sldId id="1147"/>
            <p14:sldId id="1158"/>
            <p14:sldId id="1159"/>
            <p14:sldId id="1160"/>
            <p14:sldId id="1161"/>
            <p14:sldId id="103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AF81"/>
    <a:srgbClr val="4472C4"/>
    <a:srgbClr val="009D7A"/>
    <a:srgbClr val="A9D18E"/>
    <a:srgbClr val="2C579F"/>
    <a:srgbClr val="EF7453"/>
    <a:srgbClr val="5F1B6F"/>
    <a:srgbClr val="BEFAE7"/>
    <a:srgbClr val="F0D7C0"/>
    <a:srgbClr val="0C78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3883" autoAdjust="0"/>
  </p:normalViewPr>
  <p:slideViewPr>
    <p:cSldViewPr snapToGrid="0">
      <p:cViewPr varScale="1">
        <p:scale>
          <a:sx n="106" d="100"/>
          <a:sy n="106" d="100"/>
        </p:scale>
        <p:origin x="8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Picard\projets\Partenariat%20CCPC\suivi%20projet\7.%202022\2.%20PLUi\2.%20Ateliers%20territoire%20Mai-Juin%202022\Habitat%2019%20mai\donn&#233;es%20insee%20pop%20s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Ménages</a:t>
            </a:r>
            <a:r>
              <a:rPr lang="fr-FR" baseline="0" dirty="0"/>
              <a:t> sur leur composition en 2018 </a:t>
            </a:r>
            <a:endParaRPr lang="fr-F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Feuil5!$B$16</c:f>
              <c:strCache>
                <c:ptCount val="1"/>
                <c:pt idx="0">
                  <c:v>Maison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Feuil5!$A$17:$A$22</c:f>
              <c:strCache>
                <c:ptCount val="6"/>
                <c:pt idx="0">
                  <c:v>Avant 1919</c:v>
                </c:pt>
                <c:pt idx="1">
                  <c:v>De 1919 à 1945</c:v>
                </c:pt>
                <c:pt idx="2">
                  <c:v>De 1946 à 1970</c:v>
                </c:pt>
                <c:pt idx="3">
                  <c:v>De 1971 à 1990</c:v>
                </c:pt>
                <c:pt idx="4">
                  <c:v>De 1991 à 2005</c:v>
                </c:pt>
                <c:pt idx="5">
                  <c:v>De 2006 à 2015</c:v>
                </c:pt>
              </c:strCache>
            </c:strRef>
          </c:cat>
          <c:val>
            <c:numRef>
              <c:f>Feuil5!$B$17:$B$22</c:f>
              <c:numCache>
                <c:formatCode>General</c:formatCode>
                <c:ptCount val="6"/>
                <c:pt idx="0">
                  <c:v>4430</c:v>
                </c:pt>
                <c:pt idx="1">
                  <c:v>4517</c:v>
                </c:pt>
                <c:pt idx="2">
                  <c:v>5042</c:v>
                </c:pt>
                <c:pt idx="3">
                  <c:v>9451</c:v>
                </c:pt>
                <c:pt idx="4">
                  <c:v>5795</c:v>
                </c:pt>
                <c:pt idx="5">
                  <c:v>4216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C5-4627-B8B0-166917F08BA9}"/>
            </c:ext>
          </c:extLst>
        </c:ser>
        <c:ser>
          <c:idx val="1"/>
          <c:order val="1"/>
          <c:tx>
            <c:strRef>
              <c:f>Feuil5!$C$16</c:f>
              <c:strCache>
                <c:ptCount val="1"/>
                <c:pt idx="0">
                  <c:v>Appartement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Feuil5!$A$17:$A$22</c:f>
              <c:strCache>
                <c:ptCount val="6"/>
                <c:pt idx="0">
                  <c:v>Avant 1919</c:v>
                </c:pt>
                <c:pt idx="1">
                  <c:v>De 1919 à 1945</c:v>
                </c:pt>
                <c:pt idx="2">
                  <c:v>De 1946 à 1970</c:v>
                </c:pt>
                <c:pt idx="3">
                  <c:v>De 1971 à 1990</c:v>
                </c:pt>
                <c:pt idx="4">
                  <c:v>De 1991 à 2005</c:v>
                </c:pt>
                <c:pt idx="5">
                  <c:v>De 2006 à 2015</c:v>
                </c:pt>
              </c:strCache>
            </c:strRef>
          </c:cat>
          <c:val>
            <c:numRef>
              <c:f>Feuil5!$C$17:$C$22</c:f>
              <c:numCache>
                <c:formatCode>General</c:formatCode>
                <c:ptCount val="6"/>
                <c:pt idx="0">
                  <c:v>222</c:v>
                </c:pt>
                <c:pt idx="1">
                  <c:v>329</c:v>
                </c:pt>
                <c:pt idx="2">
                  <c:v>477</c:v>
                </c:pt>
                <c:pt idx="3">
                  <c:v>818</c:v>
                </c:pt>
                <c:pt idx="4">
                  <c:v>727</c:v>
                </c:pt>
                <c:pt idx="5">
                  <c:v>1150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C5-4627-B8B0-166917F08B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0008895"/>
        <c:axId val="1128505151"/>
      </c:barChart>
      <c:catAx>
        <c:axId val="1190008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28505151"/>
        <c:crosses val="autoZero"/>
        <c:auto val="1"/>
        <c:lblAlgn val="ctr"/>
        <c:lblOffset val="100"/>
        <c:noMultiLvlLbl val="0"/>
      </c:catAx>
      <c:valAx>
        <c:axId val="11285051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90008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5730A8-BF83-4221-AE9A-F539B8228243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6F5F91E-9700-41DE-B32A-E7444AA27558}">
      <dgm:prSet phldrT="[Texte]" custT="1"/>
      <dgm:spPr/>
      <dgm:t>
        <a:bodyPr/>
        <a:lstStyle/>
        <a:p>
          <a:r>
            <a:rPr lang="fr-FR" sz="1400" b="1" dirty="0">
              <a:solidFill>
                <a:schemeClr val="tx1"/>
              </a:solidFill>
            </a:rPr>
            <a:t>DE JUIN A OCTOBRE Réflexion au sein du conseil municipal</a:t>
          </a:r>
          <a:endParaRPr lang="fr-FR" sz="1400" b="1" dirty="0">
            <a:solidFill>
              <a:srgbClr val="00B050"/>
            </a:solidFill>
          </a:endParaRPr>
        </a:p>
      </dgm:t>
    </dgm:pt>
    <dgm:pt modelId="{DE849D92-E46D-4E9E-9B95-85001B704E73}" type="parTrans" cxnId="{D9E5D3D0-6707-49AD-B5CE-0444C6999643}">
      <dgm:prSet/>
      <dgm:spPr/>
      <dgm:t>
        <a:bodyPr/>
        <a:lstStyle/>
        <a:p>
          <a:endParaRPr lang="fr-FR"/>
        </a:p>
      </dgm:t>
    </dgm:pt>
    <dgm:pt modelId="{9FD6B42F-BCE7-4DB6-B3AC-B805139FDCA9}" type="sibTrans" cxnId="{D9E5D3D0-6707-49AD-B5CE-0444C6999643}">
      <dgm:prSet/>
      <dgm:spPr/>
      <dgm:t>
        <a:bodyPr/>
        <a:lstStyle/>
        <a:p>
          <a:endParaRPr lang="fr-FR"/>
        </a:p>
      </dgm:t>
    </dgm:pt>
    <dgm:pt modelId="{8FC05EF5-0430-4FA0-9A8A-42E57984C610}">
      <dgm:prSet phldrT="[Texte]" custT="1"/>
      <dgm:spPr/>
      <dgm:t>
        <a:bodyPr/>
        <a:lstStyle/>
        <a:p>
          <a:r>
            <a:rPr lang="fr-FR" sz="1400" dirty="0"/>
            <a:t>Réalisation des documents graphiques zonage OAP attendre l’arrêt de projet de SCOT pour connaitre la surface exacte ? </a:t>
          </a:r>
          <a:endParaRPr lang="fr-FR" sz="1200" b="1" dirty="0"/>
        </a:p>
      </dgm:t>
    </dgm:pt>
    <dgm:pt modelId="{C1ABCF24-540B-4D5D-B58F-CD03420ACC3D}" type="parTrans" cxnId="{5964CAF3-9114-4617-8D03-69C9022B2EDD}">
      <dgm:prSet/>
      <dgm:spPr/>
      <dgm:t>
        <a:bodyPr/>
        <a:lstStyle/>
        <a:p>
          <a:endParaRPr lang="fr-FR"/>
        </a:p>
      </dgm:t>
    </dgm:pt>
    <dgm:pt modelId="{B15909BE-0570-4794-A23D-56AC9497088A}" type="sibTrans" cxnId="{5964CAF3-9114-4617-8D03-69C9022B2EDD}">
      <dgm:prSet/>
      <dgm:spPr/>
      <dgm:t>
        <a:bodyPr/>
        <a:lstStyle/>
        <a:p>
          <a:endParaRPr lang="fr-FR"/>
        </a:p>
      </dgm:t>
    </dgm:pt>
    <dgm:pt modelId="{85CE013B-8BCC-4FCE-8E45-D47302C3F777}">
      <dgm:prSet phldrT="[Texte]" custT="1"/>
      <dgm:spPr/>
      <dgm:t>
        <a:bodyPr/>
        <a:lstStyle/>
        <a:p>
          <a:r>
            <a:rPr lang="fr-FR" sz="1400" b="1" dirty="0">
              <a:solidFill>
                <a:schemeClr val="tx1"/>
              </a:solidFill>
            </a:rPr>
            <a:t>Arrêt de projet</a:t>
          </a:r>
        </a:p>
        <a:p>
          <a:endParaRPr lang="fr-FR" sz="1400" b="1" dirty="0"/>
        </a:p>
      </dgm:t>
    </dgm:pt>
    <dgm:pt modelId="{86715894-9B4E-4501-9312-82581722D235}" type="parTrans" cxnId="{EECE2D42-3FA7-45D9-BDAB-B0745FAD9932}">
      <dgm:prSet/>
      <dgm:spPr/>
      <dgm:t>
        <a:bodyPr/>
        <a:lstStyle/>
        <a:p>
          <a:endParaRPr lang="fr-FR"/>
        </a:p>
      </dgm:t>
    </dgm:pt>
    <dgm:pt modelId="{155DD0DC-0C2D-413B-895E-E57D10E99E0A}" type="sibTrans" cxnId="{EECE2D42-3FA7-45D9-BDAB-B0745FAD9932}">
      <dgm:prSet/>
      <dgm:spPr/>
      <dgm:t>
        <a:bodyPr/>
        <a:lstStyle/>
        <a:p>
          <a:endParaRPr lang="fr-FR"/>
        </a:p>
      </dgm:t>
    </dgm:pt>
    <dgm:pt modelId="{77778A46-0BCF-48BA-8D27-26BCADF749CB}">
      <dgm:prSet phldrT="[Texte]" custT="1"/>
      <dgm:spPr/>
      <dgm:t>
        <a:bodyPr/>
        <a:lstStyle/>
        <a:p>
          <a:r>
            <a:rPr lang="fr-FR" sz="1400" b="1" dirty="0">
              <a:solidFill>
                <a:schemeClr val="tx1"/>
              </a:solidFill>
            </a:rPr>
            <a:t>DEBAT DU PADD</a:t>
          </a:r>
          <a:endParaRPr lang="fr-FR" sz="1400" b="1" dirty="0">
            <a:solidFill>
              <a:srgbClr val="00B050"/>
            </a:solidFill>
          </a:endParaRPr>
        </a:p>
      </dgm:t>
    </dgm:pt>
    <dgm:pt modelId="{8C00F89B-0DC4-4AF6-8BE8-7B1874CE0987}" type="parTrans" cxnId="{714F91D0-1287-4EBB-B55D-7BB2915A4E95}">
      <dgm:prSet/>
      <dgm:spPr/>
      <dgm:t>
        <a:bodyPr/>
        <a:lstStyle/>
        <a:p>
          <a:endParaRPr lang="fr-FR"/>
        </a:p>
      </dgm:t>
    </dgm:pt>
    <dgm:pt modelId="{AC47136D-66C0-424D-95C6-8B24D6870A84}" type="sibTrans" cxnId="{714F91D0-1287-4EBB-B55D-7BB2915A4E95}">
      <dgm:prSet/>
      <dgm:spPr/>
      <dgm:t>
        <a:bodyPr/>
        <a:lstStyle/>
        <a:p>
          <a:endParaRPr lang="fr-FR"/>
        </a:p>
      </dgm:t>
    </dgm:pt>
    <dgm:pt modelId="{5F6F10F1-3483-41FB-86B3-8E40009F8AB4}">
      <dgm:prSet phldrT="[Texte]" custT="1"/>
      <dgm:spPr/>
      <dgm:t>
        <a:bodyPr/>
        <a:lstStyle/>
        <a:p>
          <a:r>
            <a:rPr lang="fr-FR" sz="1400" b="1" dirty="0">
              <a:solidFill>
                <a:srgbClr val="FF0000"/>
              </a:solidFill>
            </a:rPr>
            <a:t>Possibilité de sursoir à statuer</a:t>
          </a:r>
          <a:endParaRPr lang="fr-FR" sz="1400" b="0" dirty="0">
            <a:solidFill>
              <a:srgbClr val="FF0000"/>
            </a:solidFill>
          </a:endParaRPr>
        </a:p>
      </dgm:t>
    </dgm:pt>
    <dgm:pt modelId="{7D15507B-F6E3-4692-9516-C6A60EF2A2C9}" type="parTrans" cxnId="{7E2B057A-EE4A-4E94-A435-272BBF5B4D3E}">
      <dgm:prSet/>
      <dgm:spPr/>
      <dgm:t>
        <a:bodyPr/>
        <a:lstStyle/>
        <a:p>
          <a:endParaRPr lang="fr-FR"/>
        </a:p>
      </dgm:t>
    </dgm:pt>
    <dgm:pt modelId="{55852B78-7183-4A06-BB73-E143CF2318C6}" type="sibTrans" cxnId="{7E2B057A-EE4A-4E94-A435-272BBF5B4D3E}">
      <dgm:prSet/>
      <dgm:spPr/>
      <dgm:t>
        <a:bodyPr/>
        <a:lstStyle/>
        <a:p>
          <a:endParaRPr lang="fr-FR"/>
        </a:p>
      </dgm:t>
    </dgm:pt>
    <dgm:pt modelId="{8F6A07FA-2B7A-4D45-A8A4-B297C7F0865C}">
      <dgm:prSet phldrT="[Texte]" custT="1"/>
      <dgm:spPr/>
      <dgm:t>
        <a:bodyPr/>
        <a:lstStyle/>
        <a:p>
          <a:r>
            <a:rPr lang="fr-FR" sz="1400" b="1" dirty="0">
              <a:solidFill>
                <a:schemeClr val="tx1"/>
              </a:solidFill>
            </a:rPr>
            <a:t>Enquête publique </a:t>
          </a:r>
          <a:endParaRPr lang="fr-FR" sz="1400" dirty="0">
            <a:solidFill>
              <a:schemeClr val="tx1"/>
            </a:solidFill>
          </a:endParaRPr>
        </a:p>
      </dgm:t>
    </dgm:pt>
    <dgm:pt modelId="{EEFD6BCE-76C4-45C5-92A3-1FB20FD6BD89}" type="sibTrans" cxnId="{C3E73816-C078-43A7-B6EE-8A972162FA5C}">
      <dgm:prSet/>
      <dgm:spPr/>
      <dgm:t>
        <a:bodyPr/>
        <a:lstStyle/>
        <a:p>
          <a:endParaRPr lang="fr-FR"/>
        </a:p>
      </dgm:t>
    </dgm:pt>
    <dgm:pt modelId="{5EC2A797-8B1A-4857-A7F8-D4239A4A3A2E}" type="parTrans" cxnId="{C3E73816-C078-43A7-B6EE-8A972162FA5C}">
      <dgm:prSet/>
      <dgm:spPr/>
      <dgm:t>
        <a:bodyPr/>
        <a:lstStyle/>
        <a:p>
          <a:endParaRPr lang="fr-FR"/>
        </a:p>
      </dgm:t>
    </dgm:pt>
    <dgm:pt modelId="{8A51737E-F223-4264-A3D8-D6DEE91ECAA0}">
      <dgm:prSet phldrT="[Texte]"/>
      <dgm:spPr/>
      <dgm:t>
        <a:bodyPr/>
        <a:lstStyle/>
        <a:p>
          <a:r>
            <a:rPr lang="fr-FR" b="1" dirty="0">
              <a:solidFill>
                <a:schemeClr val="tx1"/>
              </a:solidFill>
            </a:rPr>
            <a:t>Approbation</a:t>
          </a:r>
        </a:p>
        <a:p>
          <a:endParaRPr lang="fr-FR" b="1" dirty="0"/>
        </a:p>
      </dgm:t>
    </dgm:pt>
    <dgm:pt modelId="{49352621-98C5-4B33-B4E2-17833DAC9BBA}" type="parTrans" cxnId="{610F810F-06B7-43FA-8A9D-C45CDF0B7CAC}">
      <dgm:prSet/>
      <dgm:spPr/>
      <dgm:t>
        <a:bodyPr/>
        <a:lstStyle/>
        <a:p>
          <a:endParaRPr lang="fr-FR"/>
        </a:p>
      </dgm:t>
    </dgm:pt>
    <dgm:pt modelId="{6A1FD1F6-6BBA-4B90-9912-C9C61AF2E028}" type="sibTrans" cxnId="{610F810F-06B7-43FA-8A9D-C45CDF0B7CAC}">
      <dgm:prSet/>
      <dgm:spPr/>
      <dgm:t>
        <a:bodyPr/>
        <a:lstStyle/>
        <a:p>
          <a:endParaRPr lang="fr-FR"/>
        </a:p>
      </dgm:t>
    </dgm:pt>
    <dgm:pt modelId="{11178212-2D86-4E6B-877F-F18C34A31DD0}" type="pres">
      <dgm:prSet presAssocID="{565730A8-BF83-4221-AE9A-F539B8228243}" presName="Name0" presStyleCnt="0">
        <dgm:presLayoutVars>
          <dgm:dir/>
          <dgm:resizeHandles val="exact"/>
        </dgm:presLayoutVars>
      </dgm:prSet>
      <dgm:spPr/>
    </dgm:pt>
    <dgm:pt modelId="{A2BB9C71-6195-4A1F-A86E-2DA9337D8B03}" type="pres">
      <dgm:prSet presAssocID="{565730A8-BF83-4221-AE9A-F539B8228243}" presName="arrow" presStyleLbl="bgShp" presStyleIdx="0" presStyleCnt="1"/>
      <dgm:spPr/>
    </dgm:pt>
    <dgm:pt modelId="{68CBFFC7-ACBC-4F86-A639-9856624A041F}" type="pres">
      <dgm:prSet presAssocID="{565730A8-BF83-4221-AE9A-F539B8228243}" presName="points" presStyleCnt="0"/>
      <dgm:spPr/>
    </dgm:pt>
    <dgm:pt modelId="{C0062DA7-CD81-4C5F-9D5D-137323649ED7}" type="pres">
      <dgm:prSet presAssocID="{A6F5F91E-9700-41DE-B32A-E7444AA27558}" presName="compositeA" presStyleCnt="0"/>
      <dgm:spPr/>
    </dgm:pt>
    <dgm:pt modelId="{5B417C5C-C028-4847-83D3-C2D60C9CA6E1}" type="pres">
      <dgm:prSet presAssocID="{A6F5F91E-9700-41DE-B32A-E7444AA27558}" presName="textA" presStyleLbl="revTx" presStyleIdx="0" presStyleCnt="7">
        <dgm:presLayoutVars>
          <dgm:bulletEnabled val="1"/>
        </dgm:presLayoutVars>
      </dgm:prSet>
      <dgm:spPr/>
    </dgm:pt>
    <dgm:pt modelId="{6EF9B5DD-C959-4CC7-ACB1-35BC3ACB22E0}" type="pres">
      <dgm:prSet presAssocID="{A6F5F91E-9700-41DE-B32A-E7444AA27558}" presName="circleA" presStyleLbl="node1" presStyleIdx="0" presStyleCnt="7"/>
      <dgm:spPr>
        <a:solidFill>
          <a:srgbClr val="00B050"/>
        </a:solidFill>
      </dgm:spPr>
    </dgm:pt>
    <dgm:pt modelId="{9248A0B3-E55E-4ED6-9CDE-A814EAE72B71}" type="pres">
      <dgm:prSet presAssocID="{A6F5F91E-9700-41DE-B32A-E7444AA27558}" presName="spaceA" presStyleCnt="0"/>
      <dgm:spPr/>
    </dgm:pt>
    <dgm:pt modelId="{6C384E1E-6B08-49BD-98A4-0374CC5B403D}" type="pres">
      <dgm:prSet presAssocID="{9FD6B42F-BCE7-4DB6-B3AC-B805139FDCA9}" presName="space" presStyleCnt="0"/>
      <dgm:spPr/>
    </dgm:pt>
    <dgm:pt modelId="{77CC6E0E-433E-4CEC-8370-AAD4C7A70C96}" type="pres">
      <dgm:prSet presAssocID="{77778A46-0BCF-48BA-8D27-26BCADF749CB}" presName="compositeB" presStyleCnt="0"/>
      <dgm:spPr/>
    </dgm:pt>
    <dgm:pt modelId="{354A7B4A-FE6C-420D-90CD-4F4548F4ED3D}" type="pres">
      <dgm:prSet presAssocID="{77778A46-0BCF-48BA-8D27-26BCADF749CB}" presName="textB" presStyleLbl="revTx" presStyleIdx="1" presStyleCnt="7" custScaleX="141950">
        <dgm:presLayoutVars>
          <dgm:bulletEnabled val="1"/>
        </dgm:presLayoutVars>
      </dgm:prSet>
      <dgm:spPr/>
    </dgm:pt>
    <dgm:pt modelId="{9A26443A-2029-4C6D-B9E7-D3209D8D8048}" type="pres">
      <dgm:prSet presAssocID="{77778A46-0BCF-48BA-8D27-26BCADF749CB}" presName="circleB" presStyleLbl="node1" presStyleIdx="1" presStyleCnt="7"/>
      <dgm:spPr>
        <a:solidFill>
          <a:srgbClr val="00B050"/>
        </a:solidFill>
      </dgm:spPr>
    </dgm:pt>
    <dgm:pt modelId="{38CBF9D9-31AF-4E24-822D-69FC9986AC8E}" type="pres">
      <dgm:prSet presAssocID="{77778A46-0BCF-48BA-8D27-26BCADF749CB}" presName="spaceB" presStyleCnt="0"/>
      <dgm:spPr/>
    </dgm:pt>
    <dgm:pt modelId="{92FB88C8-F279-4B0D-9BDC-140E5839BC15}" type="pres">
      <dgm:prSet presAssocID="{AC47136D-66C0-424D-95C6-8B24D6870A84}" presName="space" presStyleCnt="0"/>
      <dgm:spPr/>
    </dgm:pt>
    <dgm:pt modelId="{4ADDE3D3-302C-4A60-BF4D-E57330BB601B}" type="pres">
      <dgm:prSet presAssocID="{5F6F10F1-3483-41FB-86B3-8E40009F8AB4}" presName="compositeA" presStyleCnt="0"/>
      <dgm:spPr/>
    </dgm:pt>
    <dgm:pt modelId="{20EF413D-70A6-482E-BF33-F508CFACDE4A}" type="pres">
      <dgm:prSet presAssocID="{5F6F10F1-3483-41FB-86B3-8E40009F8AB4}" presName="textA" presStyleLbl="revTx" presStyleIdx="2" presStyleCnt="7" custScaleX="122879">
        <dgm:presLayoutVars>
          <dgm:bulletEnabled val="1"/>
        </dgm:presLayoutVars>
      </dgm:prSet>
      <dgm:spPr/>
    </dgm:pt>
    <dgm:pt modelId="{97EF776F-109D-45F0-8CBB-3012829751A9}" type="pres">
      <dgm:prSet presAssocID="{5F6F10F1-3483-41FB-86B3-8E40009F8AB4}" presName="circleA" presStyleLbl="node1" presStyleIdx="2" presStyleCnt="7"/>
      <dgm:spPr/>
    </dgm:pt>
    <dgm:pt modelId="{867B5631-0068-4BEE-82C2-224F870A2FC4}" type="pres">
      <dgm:prSet presAssocID="{5F6F10F1-3483-41FB-86B3-8E40009F8AB4}" presName="spaceA" presStyleCnt="0"/>
      <dgm:spPr/>
    </dgm:pt>
    <dgm:pt modelId="{761F08AB-AD65-4510-93D4-44883DFCCCC8}" type="pres">
      <dgm:prSet presAssocID="{55852B78-7183-4A06-BB73-E143CF2318C6}" presName="space" presStyleCnt="0"/>
      <dgm:spPr/>
    </dgm:pt>
    <dgm:pt modelId="{84A1BBDC-D7CA-4D33-9D6C-20C6860C0925}" type="pres">
      <dgm:prSet presAssocID="{8FC05EF5-0430-4FA0-9A8A-42E57984C610}" presName="compositeB" presStyleCnt="0"/>
      <dgm:spPr/>
    </dgm:pt>
    <dgm:pt modelId="{70E80E5D-C0A9-4F56-AB91-B2B1AF1694A8}" type="pres">
      <dgm:prSet presAssocID="{8FC05EF5-0430-4FA0-9A8A-42E57984C610}" presName="textB" presStyleLbl="revTx" presStyleIdx="3" presStyleCnt="7" custScaleX="150929">
        <dgm:presLayoutVars>
          <dgm:bulletEnabled val="1"/>
        </dgm:presLayoutVars>
      </dgm:prSet>
      <dgm:spPr/>
    </dgm:pt>
    <dgm:pt modelId="{5F76BD2C-D10B-40D5-B98C-323825F35D4F}" type="pres">
      <dgm:prSet presAssocID="{8FC05EF5-0430-4FA0-9A8A-42E57984C610}" presName="circleB" presStyleLbl="node1" presStyleIdx="3" presStyleCnt="7"/>
      <dgm:spPr/>
    </dgm:pt>
    <dgm:pt modelId="{42CA682B-C879-4BE0-AE9A-66FA2F9B07C4}" type="pres">
      <dgm:prSet presAssocID="{8FC05EF5-0430-4FA0-9A8A-42E57984C610}" presName="spaceB" presStyleCnt="0"/>
      <dgm:spPr/>
    </dgm:pt>
    <dgm:pt modelId="{32D8D6E2-82E7-449A-854B-33292E4D297D}" type="pres">
      <dgm:prSet presAssocID="{B15909BE-0570-4794-A23D-56AC9497088A}" presName="space" presStyleCnt="0"/>
      <dgm:spPr/>
    </dgm:pt>
    <dgm:pt modelId="{9AEC557B-9918-4260-86AA-2498EC42844A}" type="pres">
      <dgm:prSet presAssocID="{85CE013B-8BCC-4FCE-8E45-D47302C3F777}" presName="compositeA" presStyleCnt="0"/>
      <dgm:spPr/>
    </dgm:pt>
    <dgm:pt modelId="{B32D31A4-94C1-40D3-B68F-86F2BFC5FCFC}" type="pres">
      <dgm:prSet presAssocID="{85CE013B-8BCC-4FCE-8E45-D47302C3F777}" presName="textA" presStyleLbl="revTx" presStyleIdx="4" presStyleCnt="7">
        <dgm:presLayoutVars>
          <dgm:bulletEnabled val="1"/>
        </dgm:presLayoutVars>
      </dgm:prSet>
      <dgm:spPr/>
    </dgm:pt>
    <dgm:pt modelId="{25A18C14-168C-4B82-BA35-091BE6C8EEB1}" type="pres">
      <dgm:prSet presAssocID="{85CE013B-8BCC-4FCE-8E45-D47302C3F777}" presName="circleA" presStyleLbl="node1" presStyleIdx="4" presStyleCnt="7"/>
      <dgm:spPr/>
    </dgm:pt>
    <dgm:pt modelId="{6B738CBD-BDBC-4E19-B7E7-A6CA4E4703E8}" type="pres">
      <dgm:prSet presAssocID="{85CE013B-8BCC-4FCE-8E45-D47302C3F777}" presName="spaceA" presStyleCnt="0"/>
      <dgm:spPr/>
    </dgm:pt>
    <dgm:pt modelId="{D24A8D63-A3B0-4F55-A769-B4DD54E8C0A7}" type="pres">
      <dgm:prSet presAssocID="{155DD0DC-0C2D-413B-895E-E57D10E99E0A}" presName="space" presStyleCnt="0"/>
      <dgm:spPr/>
    </dgm:pt>
    <dgm:pt modelId="{2C1FC508-879A-4878-8641-AE6C104AF9C4}" type="pres">
      <dgm:prSet presAssocID="{8F6A07FA-2B7A-4D45-A8A4-B297C7F0865C}" presName="compositeB" presStyleCnt="0"/>
      <dgm:spPr/>
    </dgm:pt>
    <dgm:pt modelId="{59C23AA5-7E44-44FA-9CBE-378C567E4CB6}" type="pres">
      <dgm:prSet presAssocID="{8F6A07FA-2B7A-4D45-A8A4-B297C7F0865C}" presName="textB" presStyleLbl="revTx" presStyleIdx="5" presStyleCnt="7">
        <dgm:presLayoutVars>
          <dgm:bulletEnabled val="1"/>
        </dgm:presLayoutVars>
      </dgm:prSet>
      <dgm:spPr/>
    </dgm:pt>
    <dgm:pt modelId="{6795D1F6-9BF1-43C9-84E7-87C042BE2F4C}" type="pres">
      <dgm:prSet presAssocID="{8F6A07FA-2B7A-4D45-A8A4-B297C7F0865C}" presName="circleB" presStyleLbl="node1" presStyleIdx="5" presStyleCnt="7"/>
      <dgm:spPr/>
    </dgm:pt>
    <dgm:pt modelId="{F05A5AE4-DC73-4B87-A1C0-BD123674C1BB}" type="pres">
      <dgm:prSet presAssocID="{8F6A07FA-2B7A-4D45-A8A4-B297C7F0865C}" presName="spaceB" presStyleCnt="0"/>
      <dgm:spPr/>
    </dgm:pt>
    <dgm:pt modelId="{250F25B7-CAEA-4CEA-9A73-FD99B408B129}" type="pres">
      <dgm:prSet presAssocID="{EEFD6BCE-76C4-45C5-92A3-1FB20FD6BD89}" presName="space" presStyleCnt="0"/>
      <dgm:spPr/>
    </dgm:pt>
    <dgm:pt modelId="{500BA191-A8AE-4730-B161-F7DA7B54F631}" type="pres">
      <dgm:prSet presAssocID="{8A51737E-F223-4264-A3D8-D6DEE91ECAA0}" presName="compositeA" presStyleCnt="0"/>
      <dgm:spPr/>
    </dgm:pt>
    <dgm:pt modelId="{305F027A-E528-4FC0-8BC6-4EBA07E017D8}" type="pres">
      <dgm:prSet presAssocID="{8A51737E-F223-4264-A3D8-D6DEE91ECAA0}" presName="textA" presStyleLbl="revTx" presStyleIdx="6" presStyleCnt="7">
        <dgm:presLayoutVars>
          <dgm:bulletEnabled val="1"/>
        </dgm:presLayoutVars>
      </dgm:prSet>
      <dgm:spPr/>
    </dgm:pt>
    <dgm:pt modelId="{9156BF9A-D920-4947-888F-7896EC84A9A9}" type="pres">
      <dgm:prSet presAssocID="{8A51737E-F223-4264-A3D8-D6DEE91ECAA0}" presName="circleA" presStyleLbl="node1" presStyleIdx="6" presStyleCnt="7"/>
      <dgm:spPr/>
    </dgm:pt>
    <dgm:pt modelId="{5AE2732E-FBD2-4F98-9512-799547BFD9AE}" type="pres">
      <dgm:prSet presAssocID="{8A51737E-F223-4264-A3D8-D6DEE91ECAA0}" presName="spaceA" presStyleCnt="0"/>
      <dgm:spPr/>
    </dgm:pt>
  </dgm:ptLst>
  <dgm:cxnLst>
    <dgm:cxn modelId="{610F810F-06B7-43FA-8A9D-C45CDF0B7CAC}" srcId="{565730A8-BF83-4221-AE9A-F539B8228243}" destId="{8A51737E-F223-4264-A3D8-D6DEE91ECAA0}" srcOrd="6" destOrd="0" parTransId="{49352621-98C5-4B33-B4E2-17833DAC9BBA}" sibTransId="{6A1FD1F6-6BBA-4B90-9912-C9C61AF2E028}"/>
    <dgm:cxn modelId="{C3E73816-C078-43A7-B6EE-8A972162FA5C}" srcId="{565730A8-BF83-4221-AE9A-F539B8228243}" destId="{8F6A07FA-2B7A-4D45-A8A4-B297C7F0865C}" srcOrd="5" destOrd="0" parTransId="{5EC2A797-8B1A-4857-A7F8-D4239A4A3A2E}" sibTransId="{EEFD6BCE-76C4-45C5-92A3-1FB20FD6BD89}"/>
    <dgm:cxn modelId="{4053EF5F-B0A5-4287-95E0-FE818FEAA2E3}" type="presOf" srcId="{8F6A07FA-2B7A-4D45-A8A4-B297C7F0865C}" destId="{59C23AA5-7E44-44FA-9CBE-378C567E4CB6}" srcOrd="0" destOrd="0" presId="urn:microsoft.com/office/officeart/2005/8/layout/hProcess11"/>
    <dgm:cxn modelId="{EECE2D42-3FA7-45D9-BDAB-B0745FAD9932}" srcId="{565730A8-BF83-4221-AE9A-F539B8228243}" destId="{85CE013B-8BCC-4FCE-8E45-D47302C3F777}" srcOrd="4" destOrd="0" parTransId="{86715894-9B4E-4501-9312-82581722D235}" sibTransId="{155DD0DC-0C2D-413B-895E-E57D10E99E0A}"/>
    <dgm:cxn modelId="{421DFC42-C44F-46CB-A622-0764AEF20ACD}" type="presOf" srcId="{A6F5F91E-9700-41DE-B32A-E7444AA27558}" destId="{5B417C5C-C028-4847-83D3-C2D60C9CA6E1}" srcOrd="0" destOrd="0" presId="urn:microsoft.com/office/officeart/2005/8/layout/hProcess11"/>
    <dgm:cxn modelId="{C7DA0A48-51D9-4674-A1C3-AA54C5510901}" type="presOf" srcId="{565730A8-BF83-4221-AE9A-F539B8228243}" destId="{11178212-2D86-4E6B-877F-F18C34A31DD0}" srcOrd="0" destOrd="0" presId="urn:microsoft.com/office/officeart/2005/8/layout/hProcess11"/>
    <dgm:cxn modelId="{4A72CA50-0E8C-49BF-98DF-82172A155881}" type="presOf" srcId="{77778A46-0BCF-48BA-8D27-26BCADF749CB}" destId="{354A7B4A-FE6C-420D-90CD-4F4548F4ED3D}" srcOrd="0" destOrd="0" presId="urn:microsoft.com/office/officeart/2005/8/layout/hProcess11"/>
    <dgm:cxn modelId="{287F9374-240B-4866-9894-B2FCE2A65D4C}" type="presOf" srcId="{8A51737E-F223-4264-A3D8-D6DEE91ECAA0}" destId="{305F027A-E528-4FC0-8BC6-4EBA07E017D8}" srcOrd="0" destOrd="0" presId="urn:microsoft.com/office/officeart/2005/8/layout/hProcess11"/>
    <dgm:cxn modelId="{7E2B057A-EE4A-4E94-A435-272BBF5B4D3E}" srcId="{565730A8-BF83-4221-AE9A-F539B8228243}" destId="{5F6F10F1-3483-41FB-86B3-8E40009F8AB4}" srcOrd="2" destOrd="0" parTransId="{7D15507B-F6E3-4692-9516-C6A60EF2A2C9}" sibTransId="{55852B78-7183-4A06-BB73-E143CF2318C6}"/>
    <dgm:cxn modelId="{714F91D0-1287-4EBB-B55D-7BB2915A4E95}" srcId="{565730A8-BF83-4221-AE9A-F539B8228243}" destId="{77778A46-0BCF-48BA-8D27-26BCADF749CB}" srcOrd="1" destOrd="0" parTransId="{8C00F89B-0DC4-4AF6-8BE8-7B1874CE0987}" sibTransId="{AC47136D-66C0-424D-95C6-8B24D6870A84}"/>
    <dgm:cxn modelId="{D9E5D3D0-6707-49AD-B5CE-0444C6999643}" srcId="{565730A8-BF83-4221-AE9A-F539B8228243}" destId="{A6F5F91E-9700-41DE-B32A-E7444AA27558}" srcOrd="0" destOrd="0" parTransId="{DE849D92-E46D-4E9E-9B95-85001B704E73}" sibTransId="{9FD6B42F-BCE7-4DB6-B3AC-B805139FDCA9}"/>
    <dgm:cxn modelId="{A2B8EEE6-4AE9-4FBC-AB1D-0606C15D8046}" type="presOf" srcId="{5F6F10F1-3483-41FB-86B3-8E40009F8AB4}" destId="{20EF413D-70A6-482E-BF33-F508CFACDE4A}" srcOrd="0" destOrd="0" presId="urn:microsoft.com/office/officeart/2005/8/layout/hProcess11"/>
    <dgm:cxn modelId="{110B1FF2-664A-4A9B-84D8-D227AB453335}" type="presOf" srcId="{85CE013B-8BCC-4FCE-8E45-D47302C3F777}" destId="{B32D31A4-94C1-40D3-B68F-86F2BFC5FCFC}" srcOrd="0" destOrd="0" presId="urn:microsoft.com/office/officeart/2005/8/layout/hProcess11"/>
    <dgm:cxn modelId="{5964CAF3-9114-4617-8D03-69C9022B2EDD}" srcId="{565730A8-BF83-4221-AE9A-F539B8228243}" destId="{8FC05EF5-0430-4FA0-9A8A-42E57984C610}" srcOrd="3" destOrd="0" parTransId="{C1ABCF24-540B-4D5D-B58F-CD03420ACC3D}" sibTransId="{B15909BE-0570-4794-A23D-56AC9497088A}"/>
    <dgm:cxn modelId="{2C6DA9FC-C3D7-4BD6-93DF-C9D3756D7444}" type="presOf" srcId="{8FC05EF5-0430-4FA0-9A8A-42E57984C610}" destId="{70E80E5D-C0A9-4F56-AB91-B2B1AF1694A8}" srcOrd="0" destOrd="0" presId="urn:microsoft.com/office/officeart/2005/8/layout/hProcess11"/>
    <dgm:cxn modelId="{F29D4B43-BCAF-4BC8-A1CC-1E2A19D18FBD}" type="presParOf" srcId="{11178212-2D86-4E6B-877F-F18C34A31DD0}" destId="{A2BB9C71-6195-4A1F-A86E-2DA9337D8B03}" srcOrd="0" destOrd="0" presId="urn:microsoft.com/office/officeart/2005/8/layout/hProcess11"/>
    <dgm:cxn modelId="{62447BDE-E20D-4B35-BD32-D3B66B448E16}" type="presParOf" srcId="{11178212-2D86-4E6B-877F-F18C34A31DD0}" destId="{68CBFFC7-ACBC-4F86-A639-9856624A041F}" srcOrd="1" destOrd="0" presId="urn:microsoft.com/office/officeart/2005/8/layout/hProcess11"/>
    <dgm:cxn modelId="{0AC52169-984C-4C04-A1CE-C1F6788C587E}" type="presParOf" srcId="{68CBFFC7-ACBC-4F86-A639-9856624A041F}" destId="{C0062DA7-CD81-4C5F-9D5D-137323649ED7}" srcOrd="0" destOrd="0" presId="urn:microsoft.com/office/officeart/2005/8/layout/hProcess11"/>
    <dgm:cxn modelId="{34454541-7CC2-474A-92C9-2447C7094EB3}" type="presParOf" srcId="{C0062DA7-CD81-4C5F-9D5D-137323649ED7}" destId="{5B417C5C-C028-4847-83D3-C2D60C9CA6E1}" srcOrd="0" destOrd="0" presId="urn:microsoft.com/office/officeart/2005/8/layout/hProcess11"/>
    <dgm:cxn modelId="{5BCDAD92-FCA9-49AF-8B74-284B987C3A15}" type="presParOf" srcId="{C0062DA7-CD81-4C5F-9D5D-137323649ED7}" destId="{6EF9B5DD-C959-4CC7-ACB1-35BC3ACB22E0}" srcOrd="1" destOrd="0" presId="urn:microsoft.com/office/officeart/2005/8/layout/hProcess11"/>
    <dgm:cxn modelId="{22AF0F37-4DC0-422A-8CFB-749773FF26A0}" type="presParOf" srcId="{C0062DA7-CD81-4C5F-9D5D-137323649ED7}" destId="{9248A0B3-E55E-4ED6-9CDE-A814EAE72B71}" srcOrd="2" destOrd="0" presId="urn:microsoft.com/office/officeart/2005/8/layout/hProcess11"/>
    <dgm:cxn modelId="{8194B5F3-78B6-435E-A31B-B0C95D99BDF5}" type="presParOf" srcId="{68CBFFC7-ACBC-4F86-A639-9856624A041F}" destId="{6C384E1E-6B08-49BD-98A4-0374CC5B403D}" srcOrd="1" destOrd="0" presId="urn:microsoft.com/office/officeart/2005/8/layout/hProcess11"/>
    <dgm:cxn modelId="{A39E2982-0704-4A89-B4D5-81CBC7B59046}" type="presParOf" srcId="{68CBFFC7-ACBC-4F86-A639-9856624A041F}" destId="{77CC6E0E-433E-4CEC-8370-AAD4C7A70C96}" srcOrd="2" destOrd="0" presId="urn:microsoft.com/office/officeart/2005/8/layout/hProcess11"/>
    <dgm:cxn modelId="{1BE82453-F147-45CE-808D-735798E75236}" type="presParOf" srcId="{77CC6E0E-433E-4CEC-8370-AAD4C7A70C96}" destId="{354A7B4A-FE6C-420D-90CD-4F4548F4ED3D}" srcOrd="0" destOrd="0" presId="urn:microsoft.com/office/officeart/2005/8/layout/hProcess11"/>
    <dgm:cxn modelId="{E9B21B9A-4BBC-4B5B-901F-B5FC1713F953}" type="presParOf" srcId="{77CC6E0E-433E-4CEC-8370-AAD4C7A70C96}" destId="{9A26443A-2029-4C6D-B9E7-D3209D8D8048}" srcOrd="1" destOrd="0" presId="urn:microsoft.com/office/officeart/2005/8/layout/hProcess11"/>
    <dgm:cxn modelId="{C83D0DF7-C20D-4084-9C7C-2B70C577267F}" type="presParOf" srcId="{77CC6E0E-433E-4CEC-8370-AAD4C7A70C96}" destId="{38CBF9D9-31AF-4E24-822D-69FC9986AC8E}" srcOrd="2" destOrd="0" presId="urn:microsoft.com/office/officeart/2005/8/layout/hProcess11"/>
    <dgm:cxn modelId="{18080549-0647-4017-B5A0-AAF3572F09E6}" type="presParOf" srcId="{68CBFFC7-ACBC-4F86-A639-9856624A041F}" destId="{92FB88C8-F279-4B0D-9BDC-140E5839BC15}" srcOrd="3" destOrd="0" presId="urn:microsoft.com/office/officeart/2005/8/layout/hProcess11"/>
    <dgm:cxn modelId="{74094C52-C4B1-4EE3-A3CC-D7DD3847E4AA}" type="presParOf" srcId="{68CBFFC7-ACBC-4F86-A639-9856624A041F}" destId="{4ADDE3D3-302C-4A60-BF4D-E57330BB601B}" srcOrd="4" destOrd="0" presId="urn:microsoft.com/office/officeart/2005/8/layout/hProcess11"/>
    <dgm:cxn modelId="{3B6133E7-F512-4695-8E42-E7554F85EF0C}" type="presParOf" srcId="{4ADDE3D3-302C-4A60-BF4D-E57330BB601B}" destId="{20EF413D-70A6-482E-BF33-F508CFACDE4A}" srcOrd="0" destOrd="0" presId="urn:microsoft.com/office/officeart/2005/8/layout/hProcess11"/>
    <dgm:cxn modelId="{005BAD45-84F4-4A6F-9914-A37954EAAAF5}" type="presParOf" srcId="{4ADDE3D3-302C-4A60-BF4D-E57330BB601B}" destId="{97EF776F-109D-45F0-8CBB-3012829751A9}" srcOrd="1" destOrd="0" presId="urn:microsoft.com/office/officeart/2005/8/layout/hProcess11"/>
    <dgm:cxn modelId="{EE428F35-1A0A-4F55-8D43-55256E7B0330}" type="presParOf" srcId="{4ADDE3D3-302C-4A60-BF4D-E57330BB601B}" destId="{867B5631-0068-4BEE-82C2-224F870A2FC4}" srcOrd="2" destOrd="0" presId="urn:microsoft.com/office/officeart/2005/8/layout/hProcess11"/>
    <dgm:cxn modelId="{AF01A5F6-A7DD-4101-93E0-CC8C2B0672CF}" type="presParOf" srcId="{68CBFFC7-ACBC-4F86-A639-9856624A041F}" destId="{761F08AB-AD65-4510-93D4-44883DFCCCC8}" srcOrd="5" destOrd="0" presId="urn:microsoft.com/office/officeart/2005/8/layout/hProcess11"/>
    <dgm:cxn modelId="{ED0007F0-3A82-43E7-B35C-C1DC8302049A}" type="presParOf" srcId="{68CBFFC7-ACBC-4F86-A639-9856624A041F}" destId="{84A1BBDC-D7CA-4D33-9D6C-20C6860C0925}" srcOrd="6" destOrd="0" presId="urn:microsoft.com/office/officeart/2005/8/layout/hProcess11"/>
    <dgm:cxn modelId="{41C94C3E-9359-4ABE-ACBE-2F9322FD5AA6}" type="presParOf" srcId="{84A1BBDC-D7CA-4D33-9D6C-20C6860C0925}" destId="{70E80E5D-C0A9-4F56-AB91-B2B1AF1694A8}" srcOrd="0" destOrd="0" presId="urn:microsoft.com/office/officeart/2005/8/layout/hProcess11"/>
    <dgm:cxn modelId="{BB47A615-B7A3-49ED-9F40-F6BEFD330481}" type="presParOf" srcId="{84A1BBDC-D7CA-4D33-9D6C-20C6860C0925}" destId="{5F76BD2C-D10B-40D5-B98C-323825F35D4F}" srcOrd="1" destOrd="0" presId="urn:microsoft.com/office/officeart/2005/8/layout/hProcess11"/>
    <dgm:cxn modelId="{D48F5A72-E0E2-47A1-B8C3-8A83654EA735}" type="presParOf" srcId="{84A1BBDC-D7CA-4D33-9D6C-20C6860C0925}" destId="{42CA682B-C879-4BE0-AE9A-66FA2F9B07C4}" srcOrd="2" destOrd="0" presId="urn:microsoft.com/office/officeart/2005/8/layout/hProcess11"/>
    <dgm:cxn modelId="{C6210A76-FE26-4D8A-86AD-0803C0D8A3B4}" type="presParOf" srcId="{68CBFFC7-ACBC-4F86-A639-9856624A041F}" destId="{32D8D6E2-82E7-449A-854B-33292E4D297D}" srcOrd="7" destOrd="0" presId="urn:microsoft.com/office/officeart/2005/8/layout/hProcess11"/>
    <dgm:cxn modelId="{D9D11AB1-EBF3-4351-A65E-7005F06A32F2}" type="presParOf" srcId="{68CBFFC7-ACBC-4F86-A639-9856624A041F}" destId="{9AEC557B-9918-4260-86AA-2498EC42844A}" srcOrd="8" destOrd="0" presId="urn:microsoft.com/office/officeart/2005/8/layout/hProcess11"/>
    <dgm:cxn modelId="{70BB1CC2-3A6B-4476-8553-48D5DE710950}" type="presParOf" srcId="{9AEC557B-9918-4260-86AA-2498EC42844A}" destId="{B32D31A4-94C1-40D3-B68F-86F2BFC5FCFC}" srcOrd="0" destOrd="0" presId="urn:microsoft.com/office/officeart/2005/8/layout/hProcess11"/>
    <dgm:cxn modelId="{C1D62675-0EB3-4AC8-B8EC-97F739406331}" type="presParOf" srcId="{9AEC557B-9918-4260-86AA-2498EC42844A}" destId="{25A18C14-168C-4B82-BA35-091BE6C8EEB1}" srcOrd="1" destOrd="0" presId="urn:microsoft.com/office/officeart/2005/8/layout/hProcess11"/>
    <dgm:cxn modelId="{9046DB07-53C8-44EC-8B17-01FD8F3B8BC4}" type="presParOf" srcId="{9AEC557B-9918-4260-86AA-2498EC42844A}" destId="{6B738CBD-BDBC-4E19-B7E7-A6CA4E4703E8}" srcOrd="2" destOrd="0" presId="urn:microsoft.com/office/officeart/2005/8/layout/hProcess11"/>
    <dgm:cxn modelId="{71F76F63-5FBC-4E22-A1C3-BADE09058B75}" type="presParOf" srcId="{68CBFFC7-ACBC-4F86-A639-9856624A041F}" destId="{D24A8D63-A3B0-4F55-A769-B4DD54E8C0A7}" srcOrd="9" destOrd="0" presId="urn:microsoft.com/office/officeart/2005/8/layout/hProcess11"/>
    <dgm:cxn modelId="{015F7EEA-95C9-431F-B163-0A49A912FDE9}" type="presParOf" srcId="{68CBFFC7-ACBC-4F86-A639-9856624A041F}" destId="{2C1FC508-879A-4878-8641-AE6C104AF9C4}" srcOrd="10" destOrd="0" presId="urn:microsoft.com/office/officeart/2005/8/layout/hProcess11"/>
    <dgm:cxn modelId="{2FF2C600-6580-4582-BFE4-B273C876C473}" type="presParOf" srcId="{2C1FC508-879A-4878-8641-AE6C104AF9C4}" destId="{59C23AA5-7E44-44FA-9CBE-378C567E4CB6}" srcOrd="0" destOrd="0" presId="urn:microsoft.com/office/officeart/2005/8/layout/hProcess11"/>
    <dgm:cxn modelId="{C47E5182-0813-4DE2-A25E-01F8F9AF793C}" type="presParOf" srcId="{2C1FC508-879A-4878-8641-AE6C104AF9C4}" destId="{6795D1F6-9BF1-43C9-84E7-87C042BE2F4C}" srcOrd="1" destOrd="0" presId="urn:microsoft.com/office/officeart/2005/8/layout/hProcess11"/>
    <dgm:cxn modelId="{67B76B82-7644-40BC-A073-4EED37E492B7}" type="presParOf" srcId="{2C1FC508-879A-4878-8641-AE6C104AF9C4}" destId="{F05A5AE4-DC73-4B87-A1C0-BD123674C1BB}" srcOrd="2" destOrd="0" presId="urn:microsoft.com/office/officeart/2005/8/layout/hProcess11"/>
    <dgm:cxn modelId="{739FD9CD-F1D5-4BEE-84FC-F86F398EE319}" type="presParOf" srcId="{68CBFFC7-ACBC-4F86-A639-9856624A041F}" destId="{250F25B7-CAEA-4CEA-9A73-FD99B408B129}" srcOrd="11" destOrd="0" presId="urn:microsoft.com/office/officeart/2005/8/layout/hProcess11"/>
    <dgm:cxn modelId="{45EA3C70-46EA-4701-A58E-821D0F26B4E2}" type="presParOf" srcId="{68CBFFC7-ACBC-4F86-A639-9856624A041F}" destId="{500BA191-A8AE-4730-B161-F7DA7B54F631}" srcOrd="12" destOrd="0" presId="urn:microsoft.com/office/officeart/2005/8/layout/hProcess11"/>
    <dgm:cxn modelId="{0C39B509-C4E2-48D0-B39B-43947A31E6D2}" type="presParOf" srcId="{500BA191-A8AE-4730-B161-F7DA7B54F631}" destId="{305F027A-E528-4FC0-8BC6-4EBA07E017D8}" srcOrd="0" destOrd="0" presId="urn:microsoft.com/office/officeart/2005/8/layout/hProcess11"/>
    <dgm:cxn modelId="{979102BF-8AD4-4186-9E39-10A5BEC8D083}" type="presParOf" srcId="{500BA191-A8AE-4730-B161-F7DA7B54F631}" destId="{9156BF9A-D920-4947-888F-7896EC84A9A9}" srcOrd="1" destOrd="0" presId="urn:microsoft.com/office/officeart/2005/8/layout/hProcess11"/>
    <dgm:cxn modelId="{8D346C23-4B80-4F92-AB89-F26EBBBF67AB}" type="presParOf" srcId="{500BA191-A8AE-4730-B161-F7DA7B54F631}" destId="{5AE2732E-FBD2-4F98-9512-799547BFD9A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B9C71-6195-4A1F-A86E-2DA9337D8B03}">
      <dsp:nvSpPr>
        <dsp:cNvPr id="0" name=""/>
        <dsp:cNvSpPr/>
      </dsp:nvSpPr>
      <dsp:spPr>
        <a:xfrm>
          <a:off x="0" y="1136539"/>
          <a:ext cx="11674384" cy="151538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417C5C-C028-4847-83D3-C2D60C9CA6E1}">
      <dsp:nvSpPr>
        <dsp:cNvPr id="0" name=""/>
        <dsp:cNvSpPr/>
      </dsp:nvSpPr>
      <dsp:spPr>
        <a:xfrm>
          <a:off x="3246" y="0"/>
          <a:ext cx="1241543" cy="1515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DE JUIN A OCTOBRE Réflexion au sein du conseil municipal</a:t>
          </a:r>
          <a:endParaRPr lang="fr-FR" sz="1400" b="1" kern="1200" dirty="0">
            <a:solidFill>
              <a:srgbClr val="00B050"/>
            </a:solidFill>
          </a:endParaRPr>
        </a:p>
      </dsp:txBody>
      <dsp:txXfrm>
        <a:off x="3246" y="0"/>
        <a:ext cx="1241543" cy="1515386"/>
      </dsp:txXfrm>
    </dsp:sp>
    <dsp:sp modelId="{6EF9B5DD-C959-4CC7-ACB1-35BC3ACB22E0}">
      <dsp:nvSpPr>
        <dsp:cNvPr id="0" name=""/>
        <dsp:cNvSpPr/>
      </dsp:nvSpPr>
      <dsp:spPr>
        <a:xfrm>
          <a:off x="434594" y="1704809"/>
          <a:ext cx="378846" cy="378846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A7B4A-FE6C-420D-90CD-4F4548F4ED3D}">
      <dsp:nvSpPr>
        <dsp:cNvPr id="0" name=""/>
        <dsp:cNvSpPr/>
      </dsp:nvSpPr>
      <dsp:spPr>
        <a:xfrm>
          <a:off x="1306867" y="2273079"/>
          <a:ext cx="1762370" cy="1515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DEBAT DU PADD</a:t>
          </a:r>
          <a:endParaRPr lang="fr-FR" sz="1400" b="1" kern="1200" dirty="0">
            <a:solidFill>
              <a:srgbClr val="00B050"/>
            </a:solidFill>
          </a:endParaRPr>
        </a:p>
      </dsp:txBody>
      <dsp:txXfrm>
        <a:off x="1306867" y="2273079"/>
        <a:ext cx="1762370" cy="1515386"/>
      </dsp:txXfrm>
    </dsp:sp>
    <dsp:sp modelId="{9A26443A-2029-4C6D-B9E7-D3209D8D8048}">
      <dsp:nvSpPr>
        <dsp:cNvPr id="0" name=""/>
        <dsp:cNvSpPr/>
      </dsp:nvSpPr>
      <dsp:spPr>
        <a:xfrm>
          <a:off x="1998629" y="1704809"/>
          <a:ext cx="378846" cy="378846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EF413D-70A6-482E-BF33-F508CFACDE4A}">
      <dsp:nvSpPr>
        <dsp:cNvPr id="0" name=""/>
        <dsp:cNvSpPr/>
      </dsp:nvSpPr>
      <dsp:spPr>
        <a:xfrm>
          <a:off x="3131315" y="0"/>
          <a:ext cx="1525596" cy="1515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rgbClr val="FF0000"/>
              </a:solidFill>
            </a:rPr>
            <a:t>Possibilité de sursoir à statuer</a:t>
          </a:r>
          <a:endParaRPr lang="fr-FR" sz="1400" b="0" kern="1200" dirty="0">
            <a:solidFill>
              <a:srgbClr val="FF0000"/>
            </a:solidFill>
          </a:endParaRPr>
        </a:p>
      </dsp:txBody>
      <dsp:txXfrm>
        <a:off x="3131315" y="0"/>
        <a:ext cx="1525596" cy="1515386"/>
      </dsp:txXfrm>
    </dsp:sp>
    <dsp:sp modelId="{97EF776F-109D-45F0-8CBB-3012829751A9}">
      <dsp:nvSpPr>
        <dsp:cNvPr id="0" name=""/>
        <dsp:cNvSpPr/>
      </dsp:nvSpPr>
      <dsp:spPr>
        <a:xfrm>
          <a:off x="3704689" y="1704809"/>
          <a:ext cx="378846" cy="3788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E80E5D-C0A9-4F56-AB91-B2B1AF1694A8}">
      <dsp:nvSpPr>
        <dsp:cNvPr id="0" name=""/>
        <dsp:cNvSpPr/>
      </dsp:nvSpPr>
      <dsp:spPr>
        <a:xfrm>
          <a:off x="4718988" y="2273079"/>
          <a:ext cx="1873849" cy="1515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Réalisation des documents graphiques zonage OAP attendre l’arrêt de projet de SCOT pour connaitre la surface exacte ? </a:t>
          </a:r>
          <a:endParaRPr lang="fr-FR" sz="1200" b="1" kern="1200" dirty="0"/>
        </a:p>
      </dsp:txBody>
      <dsp:txXfrm>
        <a:off x="4718988" y="2273079"/>
        <a:ext cx="1873849" cy="1515386"/>
      </dsp:txXfrm>
    </dsp:sp>
    <dsp:sp modelId="{5F76BD2C-D10B-40D5-B98C-323825F35D4F}">
      <dsp:nvSpPr>
        <dsp:cNvPr id="0" name=""/>
        <dsp:cNvSpPr/>
      </dsp:nvSpPr>
      <dsp:spPr>
        <a:xfrm>
          <a:off x="5466489" y="1704809"/>
          <a:ext cx="378846" cy="3788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2D31A4-94C1-40D3-B68F-86F2BFC5FCFC}">
      <dsp:nvSpPr>
        <dsp:cNvPr id="0" name=""/>
        <dsp:cNvSpPr/>
      </dsp:nvSpPr>
      <dsp:spPr>
        <a:xfrm>
          <a:off x="6654914" y="0"/>
          <a:ext cx="1241543" cy="1515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Arrêt de projet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b="1" kern="1200" dirty="0"/>
        </a:p>
      </dsp:txBody>
      <dsp:txXfrm>
        <a:off x="6654914" y="0"/>
        <a:ext cx="1241543" cy="1515386"/>
      </dsp:txXfrm>
    </dsp:sp>
    <dsp:sp modelId="{25A18C14-168C-4B82-BA35-091BE6C8EEB1}">
      <dsp:nvSpPr>
        <dsp:cNvPr id="0" name=""/>
        <dsp:cNvSpPr/>
      </dsp:nvSpPr>
      <dsp:spPr>
        <a:xfrm>
          <a:off x="7086262" y="1704809"/>
          <a:ext cx="378846" cy="3788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C23AA5-7E44-44FA-9CBE-378C567E4CB6}">
      <dsp:nvSpPr>
        <dsp:cNvPr id="0" name=""/>
        <dsp:cNvSpPr/>
      </dsp:nvSpPr>
      <dsp:spPr>
        <a:xfrm>
          <a:off x="7958535" y="2273079"/>
          <a:ext cx="1241543" cy="1515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Enquête publique </a:t>
          </a:r>
          <a:endParaRPr lang="fr-FR" sz="1400" kern="1200" dirty="0">
            <a:solidFill>
              <a:schemeClr val="tx1"/>
            </a:solidFill>
          </a:endParaRPr>
        </a:p>
      </dsp:txBody>
      <dsp:txXfrm>
        <a:off x="7958535" y="2273079"/>
        <a:ext cx="1241543" cy="1515386"/>
      </dsp:txXfrm>
    </dsp:sp>
    <dsp:sp modelId="{6795D1F6-9BF1-43C9-84E7-87C042BE2F4C}">
      <dsp:nvSpPr>
        <dsp:cNvPr id="0" name=""/>
        <dsp:cNvSpPr/>
      </dsp:nvSpPr>
      <dsp:spPr>
        <a:xfrm>
          <a:off x="8389883" y="1704809"/>
          <a:ext cx="378846" cy="3788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5F027A-E528-4FC0-8BC6-4EBA07E017D8}">
      <dsp:nvSpPr>
        <dsp:cNvPr id="0" name=""/>
        <dsp:cNvSpPr/>
      </dsp:nvSpPr>
      <dsp:spPr>
        <a:xfrm>
          <a:off x="9262155" y="0"/>
          <a:ext cx="1241543" cy="1515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>
              <a:solidFill>
                <a:schemeClr val="tx1"/>
              </a:solidFill>
            </a:rPr>
            <a:t>Approbation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b="1" kern="1200" dirty="0"/>
        </a:p>
      </dsp:txBody>
      <dsp:txXfrm>
        <a:off x="9262155" y="0"/>
        <a:ext cx="1241543" cy="1515386"/>
      </dsp:txXfrm>
    </dsp:sp>
    <dsp:sp modelId="{9156BF9A-D920-4947-888F-7896EC84A9A9}">
      <dsp:nvSpPr>
        <dsp:cNvPr id="0" name=""/>
        <dsp:cNvSpPr/>
      </dsp:nvSpPr>
      <dsp:spPr>
        <a:xfrm>
          <a:off x="9693504" y="1704809"/>
          <a:ext cx="378846" cy="3788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20745-A4DF-41C5-89CE-B1DD281F10C0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72756-DD4C-4D45-9DF1-BB63BC194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5359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72756-DD4C-4D45-9DF1-BB63BC19434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379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fr-FR" b="0" dirty="0">
              <a:latin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7A21-4FC8-482C-A039-69DFA4561C4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9442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fr-FR" b="0" dirty="0">
              <a:latin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7A21-4FC8-482C-A039-69DFA4561C4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41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3D65E-F030-B5C8-2EB3-D354B356D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10052B1-9893-2524-AAE7-62D41E84BF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02987B8-9846-61AB-C1E7-A10BF1CC51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 b="0" baseline="-25000" dirty="0">
                <a:latin typeface="Calibri" panose="020F0502020204030204" pitchFamily="34" charset="0"/>
              </a:rPr>
              <a:t>Ajouter chiffres CEREMA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F8F02BE-00BF-9819-96E0-4AC8EE8761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7A21-4FC8-482C-A039-69DFA4561C49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4110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3D65E-F030-B5C8-2EB3-D354B356D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10052B1-9893-2524-AAE7-62D41E84BF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02987B8-9846-61AB-C1E7-A10BF1CC51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 b="0" baseline="-25000" dirty="0">
                <a:latin typeface="Calibri" panose="020F0502020204030204" pitchFamily="34" charset="0"/>
              </a:rPr>
              <a:t>Ajouter chiffres CEREMA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F8F02BE-00BF-9819-96E0-4AC8EE8761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7A21-4FC8-482C-A039-69DFA4561C4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418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8C238-815F-D4C8-BC9A-79BB9E74F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72EA476-3191-B861-C7F5-267D0BB4A4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336286C-2B9C-C309-BF49-26499BE2C4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 b="0" baseline="-25000" dirty="0">
                <a:latin typeface="Calibri" panose="020F0502020204030204" pitchFamily="34" charset="0"/>
              </a:rPr>
              <a:t>Ajouter chiffres CEREMA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6A35C3E-BBE2-657F-2FD5-4B8B6A4364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7A21-4FC8-482C-A039-69DFA4561C49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015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3D65E-F030-B5C8-2EB3-D354B356D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10052B1-9893-2524-AAE7-62D41E84BF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02987B8-9846-61AB-C1E7-A10BF1CC51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 b="0" baseline="-25000" dirty="0">
                <a:latin typeface="Calibri" panose="020F0502020204030204" pitchFamily="34" charset="0"/>
              </a:rPr>
              <a:t>Ajouter chiffres CEREMA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F8F02BE-00BF-9819-96E0-4AC8EE8761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7A21-4FC8-482C-A039-69DFA4561C49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6007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3D65E-F030-B5C8-2EB3-D354B356D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10052B1-9893-2524-AAE7-62D41E84BF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02987B8-9846-61AB-C1E7-A10BF1CC51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 b="0" baseline="-25000" dirty="0">
                <a:latin typeface="Calibri" panose="020F0502020204030204" pitchFamily="34" charset="0"/>
              </a:rPr>
              <a:t>Ajouter chiffres CEREMA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F8F02BE-00BF-9819-96E0-4AC8EE8761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7A21-4FC8-482C-A039-69DFA4561C49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46937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fr-FR" b="0" dirty="0">
              <a:latin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7A21-4FC8-482C-A039-69DFA4561C49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14450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fr-FR" b="0" dirty="0">
              <a:latin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7A21-4FC8-482C-A039-69DFA4561C49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7887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fr-FR" b="0" dirty="0">
              <a:latin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7A21-4FC8-482C-A039-69DFA4561C49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5453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fr-FR" b="0" dirty="0">
              <a:latin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7A21-4FC8-482C-A039-69DFA4561C4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91303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fr-FR" b="0" dirty="0">
              <a:latin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7A21-4FC8-482C-A039-69DFA4561C49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95459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fr-FR" b="0" dirty="0">
              <a:latin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7A21-4FC8-482C-A039-69DFA4561C49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49568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007D7-D0B0-3DFC-D746-593AEAB95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F74533A-903C-E939-7E15-847631991C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F0FEEAA-10C9-260A-AE08-C35B05E55A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 b="0" baseline="-25000" dirty="0">
                <a:latin typeface="Calibri" panose="020F0502020204030204" pitchFamily="34" charset="0"/>
              </a:rPr>
              <a:t>Ajouter chiffres CEREMA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44BD992-33D7-50BF-3847-A444DFCDA0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7A21-4FC8-482C-A039-69DFA4561C49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05331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007D7-D0B0-3DFC-D746-593AEAB95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F74533A-903C-E939-7E15-847631991C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F0FEEAA-10C9-260A-AE08-C35B05E55A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 b="0" baseline="-25000" dirty="0">
                <a:latin typeface="Calibri" panose="020F0502020204030204" pitchFamily="34" charset="0"/>
              </a:rPr>
              <a:t>Ajouter chiffres CEREMA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44BD992-33D7-50BF-3847-A444DFCDA0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7A21-4FC8-482C-A039-69DFA4561C49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22492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007D7-D0B0-3DFC-D746-593AEAB95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F74533A-903C-E939-7E15-847631991C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F0FEEAA-10C9-260A-AE08-C35B05E55A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 b="0" baseline="-25000" dirty="0">
                <a:latin typeface="Calibri" panose="020F0502020204030204" pitchFamily="34" charset="0"/>
              </a:rPr>
              <a:t>Ajouter chiffres CEREMA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44BD992-33D7-50BF-3847-A444DFCDA0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7A21-4FC8-482C-A039-69DFA4561C49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23359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007D7-D0B0-3DFC-D746-593AEAB95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F74533A-903C-E939-7E15-847631991C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F0FEEAA-10C9-260A-AE08-C35B05E55A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 b="0" baseline="-25000" dirty="0">
                <a:latin typeface="Calibri" panose="020F0502020204030204" pitchFamily="34" charset="0"/>
              </a:rPr>
              <a:t>Ajouter chiffres CEREMA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44BD992-33D7-50BF-3847-A444DFCDA0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7A21-4FC8-482C-A039-69DFA4561C49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9231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007D7-D0B0-3DFC-D746-593AEAB95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F74533A-903C-E939-7E15-847631991C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F0FEEAA-10C9-260A-AE08-C35B05E55A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 b="0" baseline="-25000" dirty="0">
                <a:latin typeface="Calibri" panose="020F0502020204030204" pitchFamily="34" charset="0"/>
              </a:rPr>
              <a:t>Ajouter chiffres CEREMA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44BD992-33D7-50BF-3847-A444DFCDA0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7A21-4FC8-482C-A039-69DFA4561C49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96933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58F71-0D72-84AB-C56C-9A5D2FCAF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289F43A-E08F-3D73-6E83-CB5FA73E36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C351A9C-7A61-66FE-24D0-C60B5DAB4C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fr-FR" b="0" dirty="0">
              <a:latin typeface="Calibri" panose="020F050202020403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27BED11-E95F-B474-1B36-BDC4F16DE6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7A21-4FC8-482C-A039-69DFA4561C49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2089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fr-FR" b="0" dirty="0">
              <a:latin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7A21-4FC8-482C-A039-69DFA4561C4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920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 b="0" dirty="0">
                <a:latin typeface="Calibri" panose="020F0502020204030204" pitchFamily="34" charset="0"/>
              </a:rPr>
              <a:t>note d’enjeu de l’</a:t>
            </a:r>
            <a:r>
              <a:rPr lang="fr-FR" b="0" dirty="0" err="1">
                <a:latin typeface="Calibri" panose="020F0502020204030204" pitchFamily="34" charset="0"/>
              </a:rPr>
              <a:t>etat</a:t>
            </a:r>
            <a:r>
              <a:rPr lang="fr-FR" b="0" dirty="0">
                <a:latin typeface="Calibri" panose="020F0502020204030204" pitchFamily="34" charset="0"/>
              </a:rPr>
              <a:t> reste à prendre en compte sur les sujets AAC + Logements Sociaux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7A21-4FC8-482C-A039-69DFA4561C4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812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04273-5846-9B45-2DE4-EDFF78068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A7FFEAC-0553-CFDE-4472-82900923A7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E7A9EEC-3D43-A7DF-6CFC-AFFAE794AF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200" i="1" dirty="0">
                <a:sym typeface="Wingdings" panose="05000000000000000000" pitchFamily="2" charset="2"/>
              </a:rPr>
              <a:t>Alors que pour le suivi de l’artificialisation (rapport triennal), les communes et EPCI « 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peuvent également utiliser les données de dispositifs d'observation développés et mis en œuvre localement » tel qu’OCS2D (Article R2231-1 du Code Général des collectivités territoriales)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sz="1200" b="0" i="0" kern="1200" baseline="-250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200" b="0" i="1" baseline="-25000" dirty="0">
                <a:latin typeface="Calibri" panose="020F0502020204030204" pitchFamily="34" charset="0"/>
                <a:sym typeface="Wingdings" panose="05000000000000000000" pitchFamily="2" charset="2"/>
              </a:rPr>
              <a:t>Et que le suivi de la renaturation n’est possible qu’avec OCS2D, pas avec le Portail du </a:t>
            </a:r>
            <a:r>
              <a:rPr lang="fr-FR" sz="1200" b="0" i="1" baseline="-25000" dirty="0" err="1">
                <a:latin typeface="Calibri" panose="020F0502020204030204" pitchFamily="34" charset="0"/>
                <a:sym typeface="Wingdings" panose="05000000000000000000" pitchFamily="2" charset="2"/>
              </a:rPr>
              <a:t>Cerema</a:t>
            </a:r>
            <a:r>
              <a:rPr lang="fr-FR" sz="1200" b="0" i="1" baseline="-25000" dirty="0">
                <a:latin typeface="Calibri" panose="020F0502020204030204" pitchFamily="34" charset="0"/>
                <a:sym typeface="Wingdings" panose="05000000000000000000" pitchFamily="2" charset="2"/>
              </a:rPr>
              <a:t> (comme précisé sur ce point par le projet de SRADDET)</a:t>
            </a:r>
            <a:endParaRPr lang="fr-FR" b="0" baseline="-25000" dirty="0">
              <a:latin typeface="Calibri" panose="020F050202020403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9C82F1-0DFC-9A77-5B64-7071DB41F3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7A21-4FC8-482C-A039-69DFA4561C4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0452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fr-FR" b="0" dirty="0">
              <a:latin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7A21-4FC8-482C-A039-69DFA4561C4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388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fr-FR" b="0" dirty="0">
              <a:latin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7A21-4FC8-482C-A039-69DFA4561C4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9486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fr-FR" b="0" dirty="0">
              <a:latin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7A21-4FC8-482C-A039-69DFA4561C4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4400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fr-FR" b="0" dirty="0">
              <a:latin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7A21-4FC8-482C-A039-69DFA4561C4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0899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0643C8-CEAF-46D8-BF08-D61E50252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8EF72C7-6B65-4D00-B1F0-BEA8C89D7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1FB355-F0EE-4F42-A894-1C58DA6F1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6BD2-B872-49A6-BF55-6975213E84BE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B199DC-E1F9-42C1-BE4D-EC1372BFC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852598-363C-4685-8E2C-1ED626676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1F13-3125-4BEB-B411-0847907E6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403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60EA7E-150E-4F67-B038-4754EBD0F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C8BF879-1B0C-4B36-8588-AFDCBC495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FED497-78AE-41C0-8CF3-1E51235DF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6BD2-B872-49A6-BF55-6975213E84BE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15ED3E-6402-4F40-98C1-657255783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C9C94D-B697-42FD-8DEF-9125A66EA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1F13-3125-4BEB-B411-0847907E6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711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B35EF6B-2984-42A0-8658-3A4F6955D0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436895C-1A03-4FFF-A557-1040FBE7D7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1C1E59-4980-4444-8AE7-7D5D47A33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6BD2-B872-49A6-BF55-6975213E84BE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96FDD7-D14A-486E-AE9D-8D23306C9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CEB1F6-C3BF-49E8-BFC8-287030F12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1F13-3125-4BEB-B411-0847907E6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9071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09600" y="273600"/>
            <a:ext cx="1097232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071403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AD87BD-D20F-4A4F-A96A-FE2CC9728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C7B330-DAED-4C78-B1EA-359D94C11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DBFFF9-F877-4462-8329-F3CCCBDC8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6BD2-B872-49A6-BF55-6975213E84BE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726179-EAC5-44F7-8604-1A50F7143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6D4DC2-FD7D-4F67-9CB2-91A57EFA6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1F13-3125-4BEB-B411-0847907E6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4262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D564CD-0897-4A9D-8B34-3C78319E6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AA8A80-BF69-4513-BB77-E939C0D1C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9904D4-319C-4D84-9303-9BF81D040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6BD2-B872-49A6-BF55-6975213E84BE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536D38-BADA-4DA1-8146-B4A207073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D61BFC-E661-4E6A-8493-21DF22DAC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1F13-3125-4BEB-B411-0847907E6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6298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E1D3C-C22A-417B-94F0-DF0287F19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9E3619-38C7-4F4C-8101-8A720359A9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593C476-3342-49E9-8F79-6AA98E09C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4E9D24F-8C88-409C-8147-8770BB062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6BD2-B872-49A6-BF55-6975213E84BE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B7C7985-46F8-4BE3-A4B8-283D70A22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FDC9AFE-C70A-45E0-BD3B-884351548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1F13-3125-4BEB-B411-0847907E6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0359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9874BD-EFEE-4B16-8C1A-A86E88F20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D3FE63D-1D87-44AB-8FA7-93FC9A7E5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1C18328-1CD6-41A2-88D1-6895EDED7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30E9463-89C0-473F-8009-278C29EB87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43820F8-FA7A-4C3A-A48E-D18AED3F10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EBD2F2F-0AC7-449C-B298-9CCF9FD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6BD2-B872-49A6-BF55-6975213E84BE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6E11C6D-6435-44EF-AB88-B37E17563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2857B67-17F0-48BE-8E0A-EED70C065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1F13-3125-4BEB-B411-0847907E6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947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623AF2-2D15-42D1-8D7B-98FD0A4D0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C521E72-7189-41B8-A0D8-34F8D77F3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6BD2-B872-49A6-BF55-6975213E84BE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3FE5FD2-B7E8-4D2F-BB7C-5F7AB028E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66386F-BC5E-4500-97D5-1E84F3F34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1F13-3125-4BEB-B411-0847907E6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497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83833EC-6E1E-42FE-BDE5-5BA1B9340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6BD2-B872-49A6-BF55-6975213E84BE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0D626AA-9905-4FB0-99F8-FC509CDED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FDADED-DFE8-42E5-94D4-B5371EDEE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1F13-3125-4BEB-B411-0847907E6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7483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A85E14-93C1-4D4F-BCBA-22BA630D9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68AB65-4793-4F7C-8934-42352EFDB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313F20D-6D23-4374-BAFC-C37B6D8456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42F80F9-8C4E-4DA7-8360-E42F9B5A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6BD2-B872-49A6-BF55-6975213E84BE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DCCCCF-8C70-4FD8-B4CB-878990B80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CBD6BB3-7549-4AA3-ABB8-12CCBB4C3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1F13-3125-4BEB-B411-0847907E6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5383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F50964-6375-43D2-9727-8AD7ED7EE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716D1E0-DF17-4BE9-A0C3-81F3835D17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EC12846-3E6B-4571-8C27-67117B4E7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8181247-23F8-448E-BE65-DC4E0303C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6BD2-B872-49A6-BF55-6975213E84BE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78DCBA3-27AA-4E49-8C6D-54D55C949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815D77D-F42E-4385-94A1-C37884B89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1F13-3125-4BEB-B411-0847907E6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981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7DAB4BF-CCA7-431E-92AB-F40BF47B9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B0FE3C8-EE7A-432C-BC9B-AE5F58B6A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F44625-820A-4717-9053-D4D4E672A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A6BD2-B872-49A6-BF55-6975213E84BE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425BBE-28B0-4BCB-BB8F-FA7AA725E9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A85EA7-DB8F-4F90-9DC0-4DA5860C23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91F13-3125-4BEB-B411-0847907E6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2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chart" Target="../charts/chart1.xml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hyperlink" Target="#_Toc157076541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mp"/><Relationship Id="rId3" Type="http://schemas.openxmlformats.org/officeDocument/2006/relationships/image" Target="../media/image7.tmp"/><Relationship Id="rId7" Type="http://schemas.openxmlformats.org/officeDocument/2006/relationships/image" Target="../media/image11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tmp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CC02871-CE11-4AF7-A75D-1742E682E216}"/>
              </a:ext>
            </a:extLst>
          </p:cNvPr>
          <p:cNvSpPr/>
          <p:nvPr/>
        </p:nvSpPr>
        <p:spPr>
          <a:xfrm>
            <a:off x="0" y="0"/>
            <a:ext cx="12192000" cy="3595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DD49A4-6D0D-4D6B-8F99-A672BD8973AC}"/>
              </a:ext>
            </a:extLst>
          </p:cNvPr>
          <p:cNvSpPr/>
          <p:nvPr/>
        </p:nvSpPr>
        <p:spPr>
          <a:xfrm>
            <a:off x="0" y="1022960"/>
            <a:ext cx="12225021" cy="2320185"/>
          </a:xfrm>
          <a:prstGeom prst="rect">
            <a:avLst/>
          </a:prstGeom>
          <a:solidFill>
            <a:srgbClr val="E2A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E6BF6AC-C816-4DF1-8C48-D1B996178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628" y="4489409"/>
            <a:ext cx="2322738" cy="209011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FD7141F-8C9D-4587-B95E-7B56A0ABF6E3}"/>
              </a:ext>
            </a:extLst>
          </p:cNvPr>
          <p:cNvSpPr txBox="1"/>
          <p:nvPr/>
        </p:nvSpPr>
        <p:spPr>
          <a:xfrm flipH="1">
            <a:off x="395552" y="3432444"/>
            <a:ext cx="11400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rgbClr val="007298"/>
                </a:solidFill>
              </a:rPr>
              <a:t>DEBAT DU PADD EN CONSEIL MUNICIPAL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EC18C79-7289-4BFE-8DB1-AE575DB412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2" b="10985"/>
          <a:stretch/>
        </p:blipFill>
        <p:spPr>
          <a:xfrm>
            <a:off x="1655366" y="1022960"/>
            <a:ext cx="8881265" cy="232018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2D91A39-BEC0-4282-8951-2864C6F7C0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29" y="5976257"/>
            <a:ext cx="1876158" cy="72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85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8E4FFAE4-D075-4140-A13D-C43BD3BDFC5A}"/>
              </a:ext>
            </a:extLst>
          </p:cNvPr>
          <p:cNvSpPr/>
          <p:nvPr/>
        </p:nvSpPr>
        <p:spPr>
          <a:xfrm>
            <a:off x="152400" y="5880100"/>
            <a:ext cx="3251200" cy="804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51B84F8-26F6-A997-BB8D-8DBEF514B84F}"/>
              </a:ext>
            </a:extLst>
          </p:cNvPr>
          <p:cNvSpPr txBox="1"/>
          <p:nvPr/>
        </p:nvSpPr>
        <p:spPr>
          <a:xfrm>
            <a:off x="363524" y="499922"/>
            <a:ext cx="11464951" cy="523220"/>
          </a:xfrm>
          <a:prstGeom prst="rect">
            <a:avLst/>
          </a:prstGeom>
          <a:solidFill>
            <a:srgbClr val="E2AF81"/>
          </a:solidFill>
        </p:spPr>
        <p:txBody>
          <a:bodyPr wrap="square" rtlCol="0">
            <a:spAutoFit/>
          </a:bodyPr>
          <a:lstStyle/>
          <a:p>
            <a:r>
              <a:rPr lang="fr-FR" sz="28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Bilan du travail de pevele carembault</a:t>
            </a:r>
            <a:endParaRPr lang="fr-FR" sz="3200" b="1" cap="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63841D-921D-DB29-3C97-7B0F07AEED8C}"/>
              </a:ext>
            </a:extLst>
          </p:cNvPr>
          <p:cNvSpPr/>
          <p:nvPr/>
        </p:nvSpPr>
        <p:spPr>
          <a:xfrm>
            <a:off x="246584" y="1133356"/>
            <a:ext cx="11581891" cy="535531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fr-FR" sz="1800" b="0" i="0" u="none" strike="noStrike" baseline="0" dirty="0">
                <a:solidFill>
                  <a:srgbClr val="1D1D1B"/>
                </a:solidFill>
                <a:latin typeface="Gotham-Book"/>
              </a:rPr>
              <a:t>1er juillet 2021 = transfert de la compétence + conseil communautaire du 21 juin 21 = charte de gouvernance</a:t>
            </a:r>
          </a:p>
          <a:p>
            <a:pPr algn="l"/>
            <a:endParaRPr lang="fr-FR" sz="1800" b="0" i="0" u="none" strike="noStrike" baseline="0" dirty="0">
              <a:solidFill>
                <a:srgbClr val="1D1D1B"/>
              </a:solidFill>
              <a:latin typeface="Gotham-Book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fr-FR" sz="1800" b="0" i="0" u="none" strike="noStrike" baseline="0" dirty="0">
                <a:solidFill>
                  <a:srgbClr val="1D1D1B"/>
                </a:solidFill>
                <a:latin typeface="Gotham-Book"/>
              </a:rPr>
              <a:t>Conseil du 13 decembre 2021 =</a:t>
            </a:r>
            <a:r>
              <a:rPr lang="fr-FR" dirty="0">
                <a:solidFill>
                  <a:srgbClr val="1D1D1B"/>
                </a:solidFill>
                <a:latin typeface="Gotham-Book"/>
              </a:rPr>
              <a:t> délibération</a:t>
            </a:r>
            <a:r>
              <a:rPr lang="fr-FR" sz="1800" b="0" i="0" u="none" strike="noStrike" baseline="0" dirty="0">
                <a:solidFill>
                  <a:srgbClr val="1D1D1B"/>
                </a:solidFill>
                <a:latin typeface="Gotham-Book"/>
              </a:rPr>
              <a:t> de prescription du PLUi</a:t>
            </a:r>
          </a:p>
          <a:p>
            <a:pPr algn="l"/>
            <a:endParaRPr lang="fr-FR" sz="1800" b="0" i="0" u="none" strike="noStrike" baseline="0" dirty="0">
              <a:solidFill>
                <a:srgbClr val="1D1D1B"/>
              </a:solidFill>
              <a:latin typeface="Gotham-Book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1D1D1B"/>
                </a:solidFill>
                <a:latin typeface="Gotham-Book"/>
              </a:rPr>
              <a:t>Début des </a:t>
            </a:r>
            <a:r>
              <a:rPr lang="fr-FR" sz="1800" b="0" i="0" u="none" strike="noStrike" baseline="0" dirty="0">
                <a:solidFill>
                  <a:srgbClr val="1D1D1B"/>
                </a:solidFill>
                <a:latin typeface="Gotham-Book"/>
              </a:rPr>
              <a:t>ateliers de travail repartis en 5 secteurs ≪ de </a:t>
            </a:r>
            <a:r>
              <a:rPr lang="fr-FR" sz="1800" b="0" i="0" u="none" strike="noStrike" baseline="0" dirty="0" err="1">
                <a:solidFill>
                  <a:srgbClr val="1D1D1B"/>
                </a:solidFill>
                <a:latin typeface="Gotham-Book"/>
              </a:rPr>
              <a:t>proximite</a:t>
            </a:r>
            <a:r>
              <a:rPr lang="fr-FR" sz="1800" b="0" i="0" u="none" strike="noStrike" baseline="0" dirty="0">
                <a:solidFill>
                  <a:srgbClr val="1D1D1B"/>
                </a:solidFill>
                <a:latin typeface="Gotham-Book"/>
              </a:rPr>
              <a:t> ≫, 5 </a:t>
            </a:r>
            <a:r>
              <a:rPr lang="fr-FR" sz="1800" b="0" i="0" u="none" strike="noStrike" baseline="0" dirty="0" err="1">
                <a:solidFill>
                  <a:srgbClr val="1D1D1B"/>
                </a:solidFill>
                <a:latin typeface="Gotham-Book"/>
              </a:rPr>
              <a:t>elus</a:t>
            </a:r>
            <a:r>
              <a:rPr lang="fr-FR" sz="1800" b="0" i="0" u="none" strike="noStrike" baseline="0" dirty="0">
                <a:solidFill>
                  <a:srgbClr val="1D1D1B"/>
                </a:solidFill>
                <a:latin typeface="Gotham-Book"/>
              </a:rPr>
              <a:t> référents ont été choisis pour représenter</a:t>
            </a:r>
          </a:p>
          <a:p>
            <a:pPr algn="l"/>
            <a:r>
              <a:rPr lang="fr-FR" sz="1800" b="0" i="0" u="none" strike="noStrike" baseline="0" dirty="0">
                <a:solidFill>
                  <a:srgbClr val="1D1D1B"/>
                </a:solidFill>
                <a:latin typeface="Gotham-Book"/>
              </a:rPr>
              <a:t>leur secteur. Ainsi Pevele Carembault, assiste de l’agence d’urbanisme de Lille, a anime 16 réunions reparties sur le territoire sur le sujet du foncier. A l’issue de ces ateliers, les communes sont </a:t>
            </a:r>
            <a:r>
              <a:rPr lang="fr-FR" sz="1800" b="0" i="0" u="none" strike="noStrike" baseline="0" dirty="0" err="1">
                <a:solidFill>
                  <a:srgbClr val="1D1D1B"/>
                </a:solidFill>
                <a:latin typeface="Gotham-Book"/>
              </a:rPr>
              <a:t>invitees</a:t>
            </a:r>
            <a:r>
              <a:rPr lang="fr-FR" sz="1800" b="0" i="0" u="none" strike="noStrike" baseline="0" dirty="0">
                <a:solidFill>
                  <a:srgbClr val="1D1D1B"/>
                </a:solidFill>
                <a:latin typeface="Gotham-Book"/>
              </a:rPr>
              <a:t> a ouvrir un debat au sein de leur conseil municipal sur leurs perspectives </a:t>
            </a:r>
            <a:r>
              <a:rPr lang="fr-FR" sz="1800" b="0" i="0" u="none" strike="noStrike" baseline="0" dirty="0" err="1">
                <a:solidFill>
                  <a:srgbClr val="1D1D1B"/>
                </a:solidFill>
                <a:latin typeface="Gotham-Book"/>
              </a:rPr>
              <a:t>demographiques</a:t>
            </a:r>
            <a:r>
              <a:rPr lang="fr-FR" sz="1800" b="0" i="0" u="none" strike="noStrike" baseline="0" dirty="0">
                <a:solidFill>
                  <a:srgbClr val="1D1D1B"/>
                </a:solidFill>
                <a:latin typeface="Gotham-Book"/>
              </a:rPr>
              <a:t> a un horizon de 15 ans.</a:t>
            </a:r>
          </a:p>
          <a:p>
            <a:pPr algn="l"/>
            <a:endParaRPr lang="fr-FR" sz="1800" b="0" i="0" u="none" strike="noStrike" baseline="0" dirty="0">
              <a:solidFill>
                <a:srgbClr val="1D1D1B"/>
              </a:solidFill>
              <a:latin typeface="Gotham-Book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fr-FR" sz="1800" b="0" i="0" u="none" strike="noStrike" baseline="0" dirty="0">
                <a:solidFill>
                  <a:srgbClr val="1D1D1B"/>
                </a:solidFill>
                <a:latin typeface="Gotham-Book"/>
              </a:rPr>
              <a:t>En supplément de ces réunions, trois ateliers thématiques ont été organisés pour aider les communes dans leurs </a:t>
            </a:r>
            <a:r>
              <a:rPr lang="fr-FR" sz="1800" b="0" i="0" u="none" strike="noStrike" baseline="0" dirty="0" err="1">
                <a:solidFill>
                  <a:srgbClr val="1D1D1B"/>
                </a:solidFill>
                <a:latin typeface="Gotham-Book"/>
              </a:rPr>
              <a:t>reflexions</a:t>
            </a:r>
            <a:r>
              <a:rPr lang="fr-FR" sz="1800" b="0" i="0" u="none" strike="noStrike" baseline="0" dirty="0">
                <a:solidFill>
                  <a:srgbClr val="1D1D1B"/>
                </a:solidFill>
                <a:latin typeface="Gotham-Book"/>
              </a:rPr>
              <a:t> sur les </a:t>
            </a:r>
            <a:r>
              <a:rPr lang="fr-FR" sz="1800" b="0" i="0" u="none" strike="noStrike" baseline="0" dirty="0" err="1">
                <a:solidFill>
                  <a:srgbClr val="1D1D1B"/>
                </a:solidFill>
                <a:latin typeface="Gotham-Book"/>
              </a:rPr>
              <a:t>themes</a:t>
            </a:r>
            <a:r>
              <a:rPr lang="fr-FR" sz="1800" b="0" i="0" u="none" strike="noStrike" baseline="0" dirty="0">
                <a:solidFill>
                  <a:srgbClr val="1D1D1B"/>
                </a:solidFill>
                <a:latin typeface="Gotham-Book"/>
              </a:rPr>
              <a:t> de l’environnement, le developpement </a:t>
            </a:r>
            <a:r>
              <a:rPr lang="fr-FR" sz="1800" b="0" i="0" u="none" strike="noStrike" baseline="0" dirty="0" err="1">
                <a:solidFill>
                  <a:srgbClr val="1D1D1B"/>
                </a:solidFill>
                <a:latin typeface="Gotham-Book"/>
              </a:rPr>
              <a:t>economique</a:t>
            </a:r>
            <a:r>
              <a:rPr lang="fr-FR" sz="1800" b="0" i="0" u="none" strike="noStrike" baseline="0" dirty="0">
                <a:solidFill>
                  <a:srgbClr val="1D1D1B"/>
                </a:solidFill>
                <a:latin typeface="Gotham-Book"/>
              </a:rPr>
              <a:t>, l’habitat et la </a:t>
            </a:r>
            <a:r>
              <a:rPr lang="fr-FR" sz="1800" b="0" i="0" u="none" strike="noStrike" baseline="0" dirty="0" err="1">
                <a:solidFill>
                  <a:srgbClr val="1D1D1B"/>
                </a:solidFill>
                <a:latin typeface="Gotham-Book"/>
              </a:rPr>
              <a:t>demographie</a:t>
            </a:r>
            <a:r>
              <a:rPr lang="fr-FR" sz="1800" b="0" i="0" u="none" strike="noStrike" baseline="0" dirty="0">
                <a:solidFill>
                  <a:srgbClr val="1D1D1B"/>
                </a:solidFill>
                <a:latin typeface="Gotham-Book"/>
              </a:rPr>
              <a:t>.</a:t>
            </a:r>
          </a:p>
          <a:p>
            <a:pPr algn="l"/>
            <a:endParaRPr lang="fr-FR" sz="1800" b="0" i="0" u="none" strike="noStrike" baseline="0" dirty="0">
              <a:solidFill>
                <a:srgbClr val="1D1D1B"/>
              </a:solidFill>
              <a:latin typeface="Gotham-Book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1D1D1B"/>
                </a:solidFill>
                <a:latin typeface="Gotham-Book"/>
              </a:rPr>
              <a:t>Février 2023 = Organisation des </a:t>
            </a:r>
            <a:r>
              <a:rPr lang="fr-FR" sz="1800" b="0" i="0" u="none" strike="noStrike" baseline="0" dirty="0" err="1">
                <a:solidFill>
                  <a:srgbClr val="1D1D1B"/>
                </a:solidFill>
                <a:latin typeface="Gotham-Book"/>
              </a:rPr>
              <a:t>reunions</a:t>
            </a:r>
            <a:r>
              <a:rPr lang="fr-FR" sz="1800" b="0" i="0" u="none" strike="noStrike" baseline="0" dirty="0">
                <a:solidFill>
                  <a:srgbClr val="1D1D1B"/>
                </a:solidFill>
                <a:latin typeface="Gotham-Book"/>
              </a:rPr>
              <a:t> publiques par thématique. Environ 250 habitants y ont participé</a:t>
            </a:r>
          </a:p>
          <a:p>
            <a:pPr algn="l"/>
            <a:endParaRPr lang="fr-FR" sz="1800" b="0" i="0" u="none" strike="noStrike" baseline="0" dirty="0">
              <a:solidFill>
                <a:srgbClr val="1D1D1B"/>
              </a:solidFill>
              <a:latin typeface="Gotham-Book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1D1D1B"/>
                </a:solidFill>
                <a:latin typeface="Gotham-Book"/>
              </a:rPr>
              <a:t>Juin 2023 = organisation d’un </a:t>
            </a:r>
            <a:r>
              <a:rPr lang="fr-FR" sz="18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atelier thématique sur la conservation du patrimoine pour les 38 communes</a:t>
            </a:r>
          </a:p>
          <a:p>
            <a:pPr rtl="0"/>
            <a:r>
              <a:rPr lang="fr-FR" sz="18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+ 38 réunions sur le foncier et le repérage du gisement (1 par commune )</a:t>
            </a:r>
          </a:p>
          <a:p>
            <a:pPr rtl="0"/>
            <a:endParaRPr lang="fr-FR" sz="180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rtl="0"/>
            <a:r>
              <a:rPr lang="fr-FR" sz="18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&gt; Septembre 2023 = 1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cotech</a:t>
            </a:r>
            <a:r>
              <a:rPr lang="fr-FR" sz="18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de suivi avec les personnes publiques associées</a:t>
            </a:r>
          </a:p>
          <a:p>
            <a:pPr rtl="0"/>
            <a:r>
              <a:rPr lang="fr-FR" sz="18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Soit 45 réunions en 2023</a:t>
            </a:r>
            <a:endParaRPr lang="fr-FR"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198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0B6F71-E77A-48E3-B4EC-4B140FFB0A0F}"/>
              </a:ext>
            </a:extLst>
          </p:cNvPr>
          <p:cNvSpPr/>
          <p:nvPr/>
        </p:nvSpPr>
        <p:spPr>
          <a:xfrm>
            <a:off x="0" y="0"/>
            <a:ext cx="12192000" cy="1267475"/>
          </a:xfrm>
          <a:prstGeom prst="rect">
            <a:avLst/>
          </a:prstGeom>
          <a:solidFill>
            <a:srgbClr val="E2AF8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70B3BBA-2B3C-4ACB-B592-A8CDEF7F81F7}"/>
              </a:ext>
            </a:extLst>
          </p:cNvPr>
          <p:cNvSpPr txBox="1"/>
          <p:nvPr/>
        </p:nvSpPr>
        <p:spPr>
          <a:xfrm>
            <a:off x="0" y="4130901"/>
            <a:ext cx="12192000" cy="584775"/>
          </a:xfrm>
          <a:prstGeom prst="rect">
            <a:avLst/>
          </a:prstGeom>
          <a:solidFill>
            <a:srgbClr val="E2AF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QUELS PROJETS POUR AUJOURD’HUI ET DEMAIN 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CB3D627-058C-494A-9D09-3D0E46FC8817}"/>
              </a:ext>
            </a:extLst>
          </p:cNvPr>
          <p:cNvSpPr txBox="1"/>
          <p:nvPr/>
        </p:nvSpPr>
        <p:spPr>
          <a:xfrm flipH="1">
            <a:off x="655956" y="2065379"/>
            <a:ext cx="108800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7298"/>
                </a:solidFill>
              </a:rPr>
              <a:t>3. REAFFIRMER LES BESOINS DE NOTRE TERRITOIRE</a:t>
            </a:r>
          </a:p>
        </p:txBody>
      </p:sp>
    </p:spTree>
    <p:extLst>
      <p:ext uri="{BB962C8B-B14F-4D97-AF65-F5344CB8AC3E}">
        <p14:creationId xmlns:p14="http://schemas.microsoft.com/office/powerpoint/2010/main" val="3688486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5D5AE-FD70-E206-2077-6D7160B73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EE9D57E-EDB5-4F88-6FE9-858FAD903323}"/>
              </a:ext>
            </a:extLst>
          </p:cNvPr>
          <p:cNvSpPr/>
          <p:nvPr/>
        </p:nvSpPr>
        <p:spPr>
          <a:xfrm>
            <a:off x="0" y="0"/>
            <a:ext cx="12192000" cy="918053"/>
          </a:xfrm>
          <a:prstGeom prst="rect">
            <a:avLst/>
          </a:prstGeom>
          <a:solidFill>
            <a:srgbClr val="E2A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26D2D32-6A24-F4D6-D553-1C3F1AB967D1}"/>
              </a:ext>
            </a:extLst>
          </p:cNvPr>
          <p:cNvSpPr/>
          <p:nvPr/>
        </p:nvSpPr>
        <p:spPr>
          <a:xfrm>
            <a:off x="152400" y="5880100"/>
            <a:ext cx="3251200" cy="804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41D2BC6-3E00-E42C-2420-E2DE9D6CEF29}"/>
              </a:ext>
            </a:extLst>
          </p:cNvPr>
          <p:cNvSpPr txBox="1"/>
          <p:nvPr/>
        </p:nvSpPr>
        <p:spPr>
          <a:xfrm>
            <a:off x="442566" y="181423"/>
            <a:ext cx="11102162" cy="523220"/>
          </a:xfrm>
          <a:prstGeom prst="rect">
            <a:avLst/>
          </a:prstGeom>
          <a:solidFill>
            <a:srgbClr val="E2AF81"/>
          </a:solidFill>
        </p:spPr>
        <p:txBody>
          <a:bodyPr wrap="square" rtlCol="0">
            <a:spAutoFit/>
          </a:bodyPr>
          <a:lstStyle/>
          <a:p>
            <a:r>
              <a:rPr lang="fr-FR" sz="28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RETOUR SUR LE DIAGNOSTIC : A QUELS BESOINS DOIT-ON REPONDRE ?</a:t>
            </a:r>
            <a:endParaRPr lang="fr-FR" sz="3200" b="1" cap="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B8EE33F0-0984-4820-A02B-22DFF84919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3399713"/>
              </p:ext>
            </p:extLst>
          </p:nvPr>
        </p:nvGraphicFramePr>
        <p:xfrm>
          <a:off x="1453490" y="2018309"/>
          <a:ext cx="3444952" cy="3273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6EE19064-2979-4B30-AFA2-322FA1A7ADD9}"/>
              </a:ext>
            </a:extLst>
          </p:cNvPr>
          <p:cNvSpPr txBox="1"/>
          <p:nvPr/>
        </p:nvSpPr>
        <p:spPr>
          <a:xfrm>
            <a:off x="442566" y="829965"/>
            <a:ext cx="732713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/>
          </a:p>
          <a:p>
            <a:r>
              <a:rPr lang="fr-FR" sz="2000" dirty="0"/>
              <a:t>Diminution de la taille des ménages </a:t>
            </a:r>
          </a:p>
          <a:p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75CA25A-46A8-43B8-A805-0C9A919F3700}"/>
              </a:ext>
            </a:extLst>
          </p:cNvPr>
          <p:cNvSpPr txBox="1"/>
          <p:nvPr/>
        </p:nvSpPr>
        <p:spPr>
          <a:xfrm>
            <a:off x="1014092" y="2155405"/>
            <a:ext cx="3444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Une forte augmentation des </a:t>
            </a:r>
            <a:r>
              <a:rPr lang="fr-FR" b="1" dirty="0">
                <a:solidFill>
                  <a:srgbClr val="0070C0"/>
                </a:solidFill>
              </a:rPr>
              <a:t>ménages d’une personne </a:t>
            </a:r>
          </a:p>
          <a:p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E685430-5672-42DF-80B1-A36B37083E6A}"/>
              </a:ext>
            </a:extLst>
          </p:cNvPr>
          <p:cNvSpPr txBox="1"/>
          <p:nvPr/>
        </p:nvSpPr>
        <p:spPr>
          <a:xfrm>
            <a:off x="977479" y="2854543"/>
            <a:ext cx="35181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Une augmentation des </a:t>
            </a:r>
            <a:r>
              <a:rPr lang="fr-FR" b="1" dirty="0">
                <a:solidFill>
                  <a:schemeClr val="accent1"/>
                </a:solidFill>
              </a:rPr>
              <a:t>couples sans enfant </a:t>
            </a:r>
          </a:p>
          <a:p>
            <a:r>
              <a:rPr lang="fr-FR" dirty="0"/>
              <a:t>+ 1875 soit 30% des ménages</a:t>
            </a:r>
          </a:p>
          <a:p>
            <a:endParaRPr lang="fr-FR" dirty="0"/>
          </a:p>
          <a:p>
            <a:r>
              <a:rPr lang="fr-FR" dirty="0"/>
              <a:t>Une augmentation des </a:t>
            </a:r>
            <a:r>
              <a:rPr lang="fr-FR" b="1" dirty="0">
                <a:solidFill>
                  <a:schemeClr val="accent1"/>
                </a:solidFill>
              </a:rPr>
              <a:t>familles monoparentales </a:t>
            </a:r>
            <a:r>
              <a:rPr lang="fr-FR" dirty="0"/>
              <a:t>+700 soit 8,5% des ménages </a:t>
            </a:r>
          </a:p>
          <a:p>
            <a:endParaRPr lang="fr-FR" dirty="0"/>
          </a:p>
          <a:p>
            <a:r>
              <a:rPr lang="fr-FR" dirty="0"/>
              <a:t>Une stagnation du nombre de </a:t>
            </a:r>
            <a:r>
              <a:rPr lang="fr-FR" b="1" dirty="0">
                <a:solidFill>
                  <a:schemeClr val="accent1"/>
                </a:solidFill>
              </a:rPr>
              <a:t>familles avec enfant(s</a:t>
            </a:r>
            <a:r>
              <a:rPr lang="fr-FR" dirty="0"/>
              <a:t>) : 35% des ménages </a:t>
            </a:r>
          </a:p>
          <a:p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A4586DC-4769-4E4D-8881-7C9BFB0B70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74" y="3744372"/>
            <a:ext cx="501338" cy="107402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B368B3F-DC73-496D-AE71-234B148D3D3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5431" y="4862888"/>
            <a:ext cx="728861" cy="86638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AF52CC2-153D-490C-A62C-A8B8F79047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03" y="2122537"/>
            <a:ext cx="277061" cy="6722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2FBA3B11-14A8-4216-B05B-CBB293BF6F8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3133" y="4211522"/>
            <a:ext cx="285230" cy="60687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63911E9-8B1B-4B22-ADB9-437C603F5A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2" y="2934727"/>
            <a:ext cx="831301" cy="733941"/>
          </a:xfrm>
          <a:prstGeom prst="rect">
            <a:avLst/>
          </a:prstGeom>
        </p:spPr>
      </p:pic>
      <p:pic>
        <p:nvPicPr>
          <p:cNvPr id="2" name="Graphique 1" descr="Tendance à la hausse">
            <a:extLst>
              <a:ext uri="{FF2B5EF4-FFF2-40B4-BE49-F238E27FC236}">
                <a16:creationId xmlns:a16="http://schemas.microsoft.com/office/drawing/2014/main" id="{378FD868-8BC2-B827-5F88-33F8680A3D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20472" y="4548915"/>
            <a:ext cx="656254" cy="656254"/>
          </a:xfrm>
          <a:prstGeom prst="rect">
            <a:avLst/>
          </a:prstGeom>
        </p:spPr>
      </p:pic>
      <p:pic>
        <p:nvPicPr>
          <p:cNvPr id="5" name="Image 28">
            <a:extLst>
              <a:ext uri="{FF2B5EF4-FFF2-40B4-BE49-F238E27FC236}">
                <a16:creationId xmlns:a16="http://schemas.microsoft.com/office/drawing/2014/main" id="{8FF6151E-90FF-649E-66CC-30D516B41A94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75858" y="1210748"/>
            <a:ext cx="535918" cy="167486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068592C-1777-2234-71D0-27EDC937B21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86877" y="1460839"/>
            <a:ext cx="656253" cy="1396283"/>
          </a:xfrm>
          <a:prstGeom prst="rect">
            <a:avLst/>
          </a:prstGeom>
        </p:spPr>
      </p:pic>
      <p:pic>
        <p:nvPicPr>
          <p:cNvPr id="7" name="Graphique 6" descr="Tendance à la baisse">
            <a:extLst>
              <a:ext uri="{FF2B5EF4-FFF2-40B4-BE49-F238E27FC236}">
                <a16:creationId xmlns:a16="http://schemas.microsoft.com/office/drawing/2014/main" id="{8A48CB81-4551-559F-5232-21F8C1A2063B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066631" y="1904036"/>
            <a:ext cx="656254" cy="65625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29F9CB7-248D-679F-4E31-49FD13125E8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726" y="3561989"/>
            <a:ext cx="1020300" cy="197385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F140261-CEDB-359D-C440-29ED61239D00}"/>
              </a:ext>
            </a:extLst>
          </p:cNvPr>
          <p:cNvSpPr/>
          <p:nvPr/>
        </p:nvSpPr>
        <p:spPr>
          <a:xfrm>
            <a:off x="8811599" y="2885609"/>
            <a:ext cx="34052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Baisse de la part d’enfants, d’adolescents et de jeunes adultes  </a:t>
            </a:r>
            <a:endParaRPr lang="fr-FR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ctr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Hausse du nombre de  personnes âgées de plus de 60 ans</a:t>
            </a:r>
            <a:endParaRPr lang="fr-FR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FD0C079-7784-197A-1985-848A1A015019}"/>
              </a:ext>
            </a:extLst>
          </p:cNvPr>
          <p:cNvGrpSpPr/>
          <p:nvPr/>
        </p:nvGrpSpPr>
        <p:grpSpPr>
          <a:xfrm>
            <a:off x="5287492" y="3078735"/>
            <a:ext cx="2541139" cy="1470180"/>
            <a:chOff x="5186684" y="2693910"/>
            <a:chExt cx="2541139" cy="1470180"/>
          </a:xfrm>
        </p:grpSpPr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1E088132-34E3-80F3-C997-AE99D2F8AF69}"/>
                </a:ext>
              </a:extLst>
            </p:cNvPr>
            <p:cNvSpPr/>
            <p:nvPr/>
          </p:nvSpPr>
          <p:spPr>
            <a:xfrm>
              <a:off x="5186684" y="2693910"/>
              <a:ext cx="2421083" cy="1470180"/>
            </a:xfrm>
            <a:prstGeom prst="roundRect">
              <a:avLst/>
            </a:prstGeom>
            <a:noFill/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fr-FR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7B7B7C5-393D-B423-98B6-7DD1030307DC}"/>
                </a:ext>
              </a:extLst>
            </p:cNvPr>
            <p:cNvSpPr/>
            <p:nvPr/>
          </p:nvSpPr>
          <p:spPr>
            <a:xfrm>
              <a:off x="5399202" y="2750763"/>
              <a:ext cx="2328621" cy="1138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>
                  <a:solidFill>
                    <a:srgbClr val="009D7A"/>
                  </a:solidFill>
                </a:rPr>
                <a:t>Près de </a:t>
              </a:r>
              <a:r>
                <a:rPr lang="fr-FR" sz="3200" b="1" dirty="0">
                  <a:solidFill>
                    <a:srgbClr val="009D7A"/>
                  </a:solidFill>
                </a:rPr>
                <a:t>2/3 </a:t>
              </a:r>
            </a:p>
            <a:p>
              <a:r>
                <a:rPr lang="fr-FR" b="1" dirty="0">
                  <a:solidFill>
                    <a:srgbClr val="009D7A"/>
                  </a:solidFill>
                </a:rPr>
                <a:t>des logements ont </a:t>
              </a:r>
            </a:p>
            <a:p>
              <a:r>
                <a:rPr lang="fr-FR" b="1" dirty="0">
                  <a:solidFill>
                    <a:srgbClr val="009D7A"/>
                  </a:solidFill>
                </a:rPr>
                <a:t>5 pièces ou plus</a:t>
              </a:r>
            </a:p>
          </p:txBody>
        </p:sp>
      </p:grpSp>
      <p:sp>
        <p:nvSpPr>
          <p:cNvPr id="28" name="Signe Plus 27">
            <a:extLst>
              <a:ext uri="{FF2B5EF4-FFF2-40B4-BE49-F238E27FC236}">
                <a16:creationId xmlns:a16="http://schemas.microsoft.com/office/drawing/2014/main" id="{F2E98B98-5D20-5BB5-477E-581ACD1744EA}"/>
              </a:ext>
            </a:extLst>
          </p:cNvPr>
          <p:cNvSpPr/>
          <p:nvPr/>
        </p:nvSpPr>
        <p:spPr>
          <a:xfrm>
            <a:off x="4184468" y="3356625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Signe Plus 28">
            <a:extLst>
              <a:ext uri="{FF2B5EF4-FFF2-40B4-BE49-F238E27FC236}">
                <a16:creationId xmlns:a16="http://schemas.microsoft.com/office/drawing/2014/main" id="{C0A5E9B6-BC4F-2060-6141-53A2A33735C3}"/>
              </a:ext>
            </a:extLst>
          </p:cNvPr>
          <p:cNvSpPr/>
          <p:nvPr/>
        </p:nvSpPr>
        <p:spPr>
          <a:xfrm>
            <a:off x="7934754" y="342900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943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5D5AE-FD70-E206-2077-6D7160B73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EE9D57E-EDB5-4F88-6FE9-858FAD903323}"/>
              </a:ext>
            </a:extLst>
          </p:cNvPr>
          <p:cNvSpPr/>
          <p:nvPr/>
        </p:nvSpPr>
        <p:spPr>
          <a:xfrm>
            <a:off x="0" y="0"/>
            <a:ext cx="12192000" cy="918053"/>
          </a:xfrm>
          <a:prstGeom prst="rect">
            <a:avLst/>
          </a:prstGeom>
          <a:solidFill>
            <a:srgbClr val="E2A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26D2D32-6A24-F4D6-D553-1C3F1AB967D1}"/>
              </a:ext>
            </a:extLst>
          </p:cNvPr>
          <p:cNvSpPr/>
          <p:nvPr/>
        </p:nvSpPr>
        <p:spPr>
          <a:xfrm>
            <a:off x="152400" y="5880100"/>
            <a:ext cx="3251200" cy="804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41D2BC6-3E00-E42C-2420-E2DE9D6CEF29}"/>
              </a:ext>
            </a:extLst>
          </p:cNvPr>
          <p:cNvSpPr txBox="1"/>
          <p:nvPr/>
        </p:nvSpPr>
        <p:spPr>
          <a:xfrm>
            <a:off x="442566" y="181423"/>
            <a:ext cx="11102162" cy="523220"/>
          </a:xfrm>
          <a:prstGeom prst="rect">
            <a:avLst/>
          </a:prstGeom>
          <a:solidFill>
            <a:srgbClr val="E2AF81"/>
          </a:solidFill>
        </p:spPr>
        <p:txBody>
          <a:bodyPr wrap="square" rtlCol="0">
            <a:spAutoFit/>
          </a:bodyPr>
          <a:lstStyle/>
          <a:p>
            <a:r>
              <a:rPr lang="fr-FR" sz="28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RETOUR SUR LE DIAGNOSTIC : A QUELS BESOINS DOIT-ON REPONDRE ?</a:t>
            </a:r>
            <a:endParaRPr lang="fr-FR" sz="3200" b="1" cap="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t égal à 2">
            <a:extLst>
              <a:ext uri="{FF2B5EF4-FFF2-40B4-BE49-F238E27FC236}">
                <a16:creationId xmlns:a16="http://schemas.microsoft.com/office/drawing/2014/main" id="{0D1F8F38-D0E7-C36D-B89E-32305C453A36}"/>
              </a:ext>
            </a:extLst>
          </p:cNvPr>
          <p:cNvSpPr/>
          <p:nvPr/>
        </p:nvSpPr>
        <p:spPr>
          <a:xfrm>
            <a:off x="4832667" y="1349382"/>
            <a:ext cx="2321960" cy="1366463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F08B98-BC66-C501-D75A-4D47A9E8118D}"/>
              </a:ext>
            </a:extLst>
          </p:cNvPr>
          <p:cNvSpPr/>
          <p:nvPr/>
        </p:nvSpPr>
        <p:spPr>
          <a:xfrm>
            <a:off x="2014715" y="3429000"/>
            <a:ext cx="816257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70C0"/>
                </a:solidFill>
              </a:rPr>
              <a:t>BESOIN #1 : </a:t>
            </a:r>
          </a:p>
          <a:p>
            <a:r>
              <a:rPr lang="fr-FR" sz="2000" b="1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Une structure du parc de logements qui pose la question de sa diversification : 	        BESOINS EN PETITS LOGEMENTS ET EN DENSITE </a:t>
            </a:r>
          </a:p>
          <a:p>
            <a:r>
              <a:rPr lang="fr-FR" sz="2000" b="1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BESOINS EN LOGEMENTS ET STRUCTURES ADAPTEES POUR LE VIEILLISSEMENT </a:t>
            </a: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461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0022E-F604-A456-A3B1-1F18BB4B1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7046B96E-9B29-BE38-7117-1BA4857724A8}"/>
              </a:ext>
            </a:extLst>
          </p:cNvPr>
          <p:cNvSpPr/>
          <p:nvPr/>
        </p:nvSpPr>
        <p:spPr>
          <a:xfrm>
            <a:off x="152400" y="5880100"/>
            <a:ext cx="3251200" cy="804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12905F1-412A-E572-2A7C-99ABD966F6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321" t="25964" r="929" b="4554"/>
          <a:stretch/>
        </p:blipFill>
        <p:spPr>
          <a:xfrm>
            <a:off x="408743" y="1373352"/>
            <a:ext cx="4245450" cy="33352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E4C50A-A316-06DE-C499-9ED04264B1AC}"/>
              </a:ext>
            </a:extLst>
          </p:cNvPr>
          <p:cNvSpPr/>
          <p:nvPr/>
        </p:nvSpPr>
        <p:spPr>
          <a:xfrm>
            <a:off x="4301396" y="1561929"/>
            <a:ext cx="438706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Un contexte d’attractivité qui s’illustre par une augmentation des prix et qui pose la question des familles en capacité d’accéder à la propriété sur le territoire ce qui accélère le vieillissement de la population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E42ECE-4C65-43AA-99AA-265F68A2D79B}"/>
              </a:ext>
            </a:extLst>
          </p:cNvPr>
          <p:cNvSpPr/>
          <p:nvPr/>
        </p:nvSpPr>
        <p:spPr>
          <a:xfrm>
            <a:off x="0" y="0"/>
            <a:ext cx="12192000" cy="918053"/>
          </a:xfrm>
          <a:prstGeom prst="rect">
            <a:avLst/>
          </a:prstGeom>
          <a:solidFill>
            <a:srgbClr val="E2A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8610860-4C19-4475-996C-EB6BEE6F0906}"/>
              </a:ext>
            </a:extLst>
          </p:cNvPr>
          <p:cNvSpPr txBox="1"/>
          <p:nvPr/>
        </p:nvSpPr>
        <p:spPr>
          <a:xfrm>
            <a:off x="442566" y="181423"/>
            <a:ext cx="11102162" cy="523220"/>
          </a:xfrm>
          <a:prstGeom prst="rect">
            <a:avLst/>
          </a:prstGeom>
          <a:solidFill>
            <a:srgbClr val="E2AF81"/>
          </a:solidFill>
        </p:spPr>
        <p:txBody>
          <a:bodyPr wrap="square" rtlCol="0">
            <a:spAutoFit/>
          </a:bodyPr>
          <a:lstStyle/>
          <a:p>
            <a:r>
              <a:rPr lang="fr-FR" sz="28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RETOUR SUR LE DIAGNOSTIC : A QUELS BESOINS DOIT-ON REPONDRE ?</a:t>
            </a:r>
            <a:endParaRPr lang="fr-FR" sz="3200" b="1" cap="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igne Plus 1">
            <a:extLst>
              <a:ext uri="{FF2B5EF4-FFF2-40B4-BE49-F238E27FC236}">
                <a16:creationId xmlns:a16="http://schemas.microsoft.com/office/drawing/2014/main" id="{11C4D64C-5BD5-DEBB-3E5F-6F520A512B71}"/>
              </a:ext>
            </a:extLst>
          </p:cNvPr>
          <p:cNvSpPr/>
          <p:nvPr/>
        </p:nvSpPr>
        <p:spPr>
          <a:xfrm>
            <a:off x="7774061" y="4435165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AC5B1E-4A51-B4F2-3F13-88CBD89709E4}"/>
              </a:ext>
            </a:extLst>
          </p:cNvPr>
          <p:cNvSpPr/>
          <p:nvPr/>
        </p:nvSpPr>
        <p:spPr>
          <a:xfrm>
            <a:off x="5167901" y="5468200"/>
            <a:ext cx="64711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cs typeface="Calibri" panose="020F0502020204030204" pitchFamily="34" charset="0"/>
              </a:rPr>
              <a:t>Plus de </a:t>
            </a:r>
            <a:r>
              <a:rPr lang="fr-FR" sz="2000" b="1" dirty="0">
                <a:solidFill>
                  <a:srgbClr val="0070C0"/>
                </a:solidFill>
                <a:cs typeface="Calibri" panose="020F0502020204030204" pitchFamily="34" charset="0"/>
              </a:rPr>
              <a:t>50% </a:t>
            </a:r>
            <a:r>
              <a:rPr lang="fr-FR" sz="2000" dirty="0">
                <a:cs typeface="Calibri" panose="020F0502020204030204" pitchFamily="34" charset="0"/>
              </a:rPr>
              <a:t>des ménages correspondant aux critères de revenus pour entrer dans un logement social intermédiaire</a:t>
            </a:r>
          </a:p>
          <a:p>
            <a:endParaRPr lang="fr-FR" sz="2000" dirty="0"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5D23F1-7DC2-0A7B-8B23-17427644BE37}"/>
              </a:ext>
            </a:extLst>
          </p:cNvPr>
          <p:cNvSpPr/>
          <p:nvPr/>
        </p:nvSpPr>
        <p:spPr>
          <a:xfrm>
            <a:off x="9242484" y="3385116"/>
            <a:ext cx="25658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cs typeface="Calibri" panose="020F0502020204030204" pitchFamily="34" charset="0"/>
              </a:rPr>
              <a:t>Plus de </a:t>
            </a:r>
            <a:r>
              <a:rPr lang="fr-FR" sz="2000" b="1" dirty="0">
                <a:solidFill>
                  <a:srgbClr val="0070C0"/>
                </a:solidFill>
                <a:cs typeface="Calibri" panose="020F0502020204030204" pitchFamily="34" charset="0"/>
              </a:rPr>
              <a:t>75 % </a:t>
            </a:r>
            <a:r>
              <a:rPr lang="fr-FR" sz="2000" dirty="0">
                <a:cs typeface="Calibri" panose="020F0502020204030204" pitchFamily="34" charset="0"/>
              </a:rPr>
              <a:t>des logements occupés par des propriétaires </a:t>
            </a:r>
          </a:p>
          <a:p>
            <a:endParaRPr lang="fr-FR" sz="2000" dirty="0">
              <a:cs typeface="Calibri" panose="020F0502020204030204" pitchFamily="34" charset="0"/>
            </a:endParaRPr>
          </a:p>
        </p:txBody>
      </p:sp>
      <p:sp>
        <p:nvSpPr>
          <p:cNvPr id="9" name="Signe Plus 8">
            <a:extLst>
              <a:ext uri="{FF2B5EF4-FFF2-40B4-BE49-F238E27FC236}">
                <a16:creationId xmlns:a16="http://schemas.microsoft.com/office/drawing/2014/main" id="{DCB37C99-ECDE-E208-23A5-BD19EB72D95A}"/>
              </a:ext>
            </a:extLst>
          </p:cNvPr>
          <p:cNvSpPr/>
          <p:nvPr/>
        </p:nvSpPr>
        <p:spPr>
          <a:xfrm>
            <a:off x="9498407" y="1954199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5055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5D5AE-FD70-E206-2077-6D7160B73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EE9D57E-EDB5-4F88-6FE9-858FAD903323}"/>
              </a:ext>
            </a:extLst>
          </p:cNvPr>
          <p:cNvSpPr/>
          <p:nvPr/>
        </p:nvSpPr>
        <p:spPr>
          <a:xfrm>
            <a:off x="0" y="0"/>
            <a:ext cx="12192000" cy="918053"/>
          </a:xfrm>
          <a:prstGeom prst="rect">
            <a:avLst/>
          </a:prstGeom>
          <a:solidFill>
            <a:srgbClr val="E2A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26D2D32-6A24-F4D6-D553-1C3F1AB967D1}"/>
              </a:ext>
            </a:extLst>
          </p:cNvPr>
          <p:cNvSpPr/>
          <p:nvPr/>
        </p:nvSpPr>
        <p:spPr>
          <a:xfrm>
            <a:off x="152400" y="5880100"/>
            <a:ext cx="3251200" cy="804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41D2BC6-3E00-E42C-2420-E2DE9D6CEF29}"/>
              </a:ext>
            </a:extLst>
          </p:cNvPr>
          <p:cNvSpPr txBox="1"/>
          <p:nvPr/>
        </p:nvSpPr>
        <p:spPr>
          <a:xfrm>
            <a:off x="442566" y="181423"/>
            <a:ext cx="11102162" cy="523220"/>
          </a:xfrm>
          <a:prstGeom prst="rect">
            <a:avLst/>
          </a:prstGeom>
          <a:solidFill>
            <a:srgbClr val="E2AF81"/>
          </a:solidFill>
        </p:spPr>
        <p:txBody>
          <a:bodyPr wrap="square" rtlCol="0">
            <a:spAutoFit/>
          </a:bodyPr>
          <a:lstStyle/>
          <a:p>
            <a:r>
              <a:rPr lang="fr-FR" sz="28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RETOUR SUR LE DIAGNOSTIC : A QUELS BESOINS DOIT-ON REPONDRE ?</a:t>
            </a:r>
            <a:endParaRPr lang="fr-FR" sz="3200" b="1" cap="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t égal à 2">
            <a:extLst>
              <a:ext uri="{FF2B5EF4-FFF2-40B4-BE49-F238E27FC236}">
                <a16:creationId xmlns:a16="http://schemas.microsoft.com/office/drawing/2014/main" id="{0D1F8F38-D0E7-C36D-B89E-32305C453A36}"/>
              </a:ext>
            </a:extLst>
          </p:cNvPr>
          <p:cNvSpPr/>
          <p:nvPr/>
        </p:nvSpPr>
        <p:spPr>
          <a:xfrm>
            <a:off x="4832667" y="1849127"/>
            <a:ext cx="2321960" cy="1366463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F08B98-BC66-C501-D75A-4D47A9E8118D}"/>
              </a:ext>
            </a:extLst>
          </p:cNvPr>
          <p:cNvSpPr/>
          <p:nvPr/>
        </p:nvSpPr>
        <p:spPr>
          <a:xfrm>
            <a:off x="2014715" y="3429000"/>
            <a:ext cx="816257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70C0"/>
                </a:solidFill>
              </a:rPr>
              <a:t>BESOIN #2 : </a:t>
            </a:r>
          </a:p>
          <a:p>
            <a:r>
              <a:rPr lang="fr-FR" sz="2000" b="1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	               BESOINS EN LOGEMENTS ACCESSIBLES </a:t>
            </a: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90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5D5AE-FD70-E206-2077-6D7160B73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EE9D57E-EDB5-4F88-6FE9-858FAD903323}"/>
              </a:ext>
            </a:extLst>
          </p:cNvPr>
          <p:cNvSpPr/>
          <p:nvPr/>
        </p:nvSpPr>
        <p:spPr>
          <a:xfrm>
            <a:off x="0" y="0"/>
            <a:ext cx="12192000" cy="918053"/>
          </a:xfrm>
          <a:prstGeom prst="rect">
            <a:avLst/>
          </a:prstGeom>
          <a:solidFill>
            <a:srgbClr val="E2A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26D2D32-6A24-F4D6-D553-1C3F1AB967D1}"/>
              </a:ext>
            </a:extLst>
          </p:cNvPr>
          <p:cNvSpPr/>
          <p:nvPr/>
        </p:nvSpPr>
        <p:spPr>
          <a:xfrm>
            <a:off x="152400" y="5880100"/>
            <a:ext cx="3251200" cy="804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41D2BC6-3E00-E42C-2420-E2DE9D6CEF29}"/>
              </a:ext>
            </a:extLst>
          </p:cNvPr>
          <p:cNvSpPr txBox="1"/>
          <p:nvPr/>
        </p:nvSpPr>
        <p:spPr>
          <a:xfrm>
            <a:off x="442566" y="181423"/>
            <a:ext cx="11102162" cy="523220"/>
          </a:xfrm>
          <a:prstGeom prst="rect">
            <a:avLst/>
          </a:prstGeom>
          <a:solidFill>
            <a:srgbClr val="E2AF81"/>
          </a:solidFill>
        </p:spPr>
        <p:txBody>
          <a:bodyPr wrap="square" rtlCol="0">
            <a:spAutoFit/>
          </a:bodyPr>
          <a:lstStyle/>
          <a:p>
            <a:r>
              <a:rPr lang="fr-FR" sz="28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RETOUR SUR LE DIAGNOSTIC : A QUELS BESOINS DOIT-ON REPONDRE ?</a:t>
            </a:r>
            <a:endParaRPr lang="fr-FR" sz="3200" b="1" cap="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t égal à 2">
            <a:extLst>
              <a:ext uri="{FF2B5EF4-FFF2-40B4-BE49-F238E27FC236}">
                <a16:creationId xmlns:a16="http://schemas.microsoft.com/office/drawing/2014/main" id="{0D1F8F38-D0E7-C36D-B89E-32305C453A36}"/>
              </a:ext>
            </a:extLst>
          </p:cNvPr>
          <p:cNvSpPr/>
          <p:nvPr/>
        </p:nvSpPr>
        <p:spPr>
          <a:xfrm>
            <a:off x="3709953" y="3950800"/>
            <a:ext cx="2321960" cy="1366463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F08B98-BC66-C501-D75A-4D47A9E8118D}"/>
              </a:ext>
            </a:extLst>
          </p:cNvPr>
          <p:cNvSpPr/>
          <p:nvPr/>
        </p:nvSpPr>
        <p:spPr>
          <a:xfrm>
            <a:off x="760289" y="5390289"/>
            <a:ext cx="816257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70C0"/>
                </a:solidFill>
              </a:rPr>
              <a:t>BESOIN # 3 : </a:t>
            </a:r>
          </a:p>
          <a:p>
            <a:r>
              <a:rPr lang="fr-FR" sz="2000" b="1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	               BESOINS EN AIDE A LA REHABILITATION DES LOGEMENTS </a:t>
            </a: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30107AC-E87E-7907-EECE-F7481C6EB4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4550171"/>
              </p:ext>
            </p:extLst>
          </p:nvPr>
        </p:nvGraphicFramePr>
        <p:xfrm>
          <a:off x="6381730" y="1479117"/>
          <a:ext cx="5049982" cy="3366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BAB950A7-F1BF-A3F4-9177-87EF31311D14}"/>
              </a:ext>
            </a:extLst>
          </p:cNvPr>
          <p:cNvSpPr/>
          <p:nvPr/>
        </p:nvSpPr>
        <p:spPr>
          <a:xfrm>
            <a:off x="760288" y="1653205"/>
            <a:ext cx="3041149" cy="2249854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816B55-DA39-870E-7F81-3D150FD3DB26}"/>
              </a:ext>
            </a:extLst>
          </p:cNvPr>
          <p:cNvSpPr/>
          <p:nvPr/>
        </p:nvSpPr>
        <p:spPr>
          <a:xfrm>
            <a:off x="1027416" y="2234172"/>
            <a:ext cx="27006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chemeClr val="accent3"/>
                </a:solidFill>
              </a:rPr>
              <a:t>68% </a:t>
            </a:r>
            <a:r>
              <a:rPr lang="fr-FR" sz="2000" b="1" dirty="0">
                <a:solidFill>
                  <a:schemeClr val="accent3"/>
                </a:solidFill>
              </a:rPr>
              <a:t>des logements construits il y a plus de 30 ans</a:t>
            </a:r>
            <a:endParaRPr lang="fr-FR" sz="32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507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0B6F71-E77A-48E3-B4EC-4B140FFB0A0F}"/>
              </a:ext>
            </a:extLst>
          </p:cNvPr>
          <p:cNvSpPr/>
          <p:nvPr/>
        </p:nvSpPr>
        <p:spPr>
          <a:xfrm>
            <a:off x="0" y="0"/>
            <a:ext cx="12192000" cy="1267475"/>
          </a:xfrm>
          <a:prstGeom prst="rect">
            <a:avLst/>
          </a:prstGeom>
          <a:solidFill>
            <a:srgbClr val="E2AF8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70B3BBA-2B3C-4ACB-B592-A8CDEF7F81F7}"/>
              </a:ext>
            </a:extLst>
          </p:cNvPr>
          <p:cNvSpPr txBox="1"/>
          <p:nvPr/>
        </p:nvSpPr>
        <p:spPr>
          <a:xfrm>
            <a:off x="0" y="4130901"/>
            <a:ext cx="12192000" cy="584775"/>
          </a:xfrm>
          <a:prstGeom prst="rect">
            <a:avLst/>
          </a:prstGeom>
          <a:solidFill>
            <a:srgbClr val="E2AF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REPONDRE A LA NOTE D ENJEU DU PREFET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CB3D627-058C-494A-9D09-3D0E46FC8817}"/>
              </a:ext>
            </a:extLst>
          </p:cNvPr>
          <p:cNvSpPr txBox="1"/>
          <p:nvPr/>
        </p:nvSpPr>
        <p:spPr>
          <a:xfrm flipH="1">
            <a:off x="655956" y="2065379"/>
            <a:ext cx="10880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7298"/>
                </a:solidFill>
              </a:rPr>
              <a:t>4. UN PREMIER CADRAGE AVAIT ÉTÉ FAIT…..</a:t>
            </a:r>
          </a:p>
        </p:txBody>
      </p:sp>
    </p:spTree>
    <p:extLst>
      <p:ext uri="{BB962C8B-B14F-4D97-AF65-F5344CB8AC3E}">
        <p14:creationId xmlns:p14="http://schemas.microsoft.com/office/powerpoint/2010/main" val="2857600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8F9FD47-929A-4591-92FC-336B6AA5B074}"/>
              </a:ext>
            </a:extLst>
          </p:cNvPr>
          <p:cNvSpPr/>
          <p:nvPr/>
        </p:nvSpPr>
        <p:spPr>
          <a:xfrm>
            <a:off x="0" y="221431"/>
            <a:ext cx="12192000" cy="1046044"/>
          </a:xfrm>
          <a:prstGeom prst="rect">
            <a:avLst/>
          </a:prstGeom>
          <a:solidFill>
            <a:srgbClr val="E2AF8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050E027-7C65-4D5B-8117-5A5F25DD21D9}"/>
              </a:ext>
            </a:extLst>
          </p:cNvPr>
          <p:cNvSpPr txBox="1"/>
          <p:nvPr/>
        </p:nvSpPr>
        <p:spPr>
          <a:xfrm>
            <a:off x="1341418" y="249163"/>
            <a:ext cx="9937625" cy="954107"/>
          </a:xfrm>
          <a:prstGeom prst="rect">
            <a:avLst/>
          </a:prstGeom>
          <a:solidFill>
            <a:srgbClr val="E2AF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critères qui répondaient a ce diagnostic </a:t>
            </a:r>
          </a:p>
          <a:p>
            <a:pPr algn="ctr"/>
            <a:r>
              <a:rPr lang="fr-FR" sz="28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ARBITRAGE DES PROJETS ECONOMIQUE : CRITERES PRINCIPAUX</a:t>
            </a:r>
            <a:endParaRPr lang="fr-FR" sz="3200" b="1" cap="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8401D3-4441-4597-BF34-D5A70F58C7E9}"/>
              </a:ext>
            </a:extLst>
          </p:cNvPr>
          <p:cNvSpPr/>
          <p:nvPr/>
        </p:nvSpPr>
        <p:spPr>
          <a:xfrm>
            <a:off x="8847150" y="2093171"/>
            <a:ext cx="3115084" cy="1477328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marL="285750" lvl="0" indent="-285750" fontAlgn="ctr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4"/>
                </a:solidFill>
              </a:rPr>
              <a:t>TRAVAIL EN COURS 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fr-FR" i="1" dirty="0" err="1"/>
              <a:t>Marlières</a:t>
            </a:r>
            <a:r>
              <a:rPr lang="fr-FR" i="1" dirty="0"/>
              <a:t>, Broye, Moulin</a:t>
            </a:r>
          </a:p>
          <a:p>
            <a:pPr marL="285750" lvl="0" indent="-285750" fontAlgn="ctr">
              <a:buFont typeface="Arial" panose="020B0604020202020204" pitchFamily="34" charset="0"/>
              <a:buChar char="•"/>
            </a:pPr>
            <a:r>
              <a:rPr lang="fr-FR" b="1" dirty="0" err="1">
                <a:solidFill>
                  <a:schemeClr val="accent4"/>
                </a:solidFill>
              </a:rPr>
              <a:t>Aures</a:t>
            </a:r>
            <a:r>
              <a:rPr lang="fr-FR" b="1" dirty="0">
                <a:solidFill>
                  <a:schemeClr val="accent4"/>
                </a:solidFill>
              </a:rPr>
              <a:t> ZAE ?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fr-FR" i="1" dirty="0"/>
              <a:t>Toutes </a:t>
            </a:r>
            <a:endParaRPr lang="fr-FR" sz="1200" b="1" dirty="0">
              <a:solidFill>
                <a:srgbClr val="0C789B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6A87DD-9405-4B5F-A164-AA5508F55315}"/>
              </a:ext>
            </a:extLst>
          </p:cNvPr>
          <p:cNvSpPr/>
          <p:nvPr/>
        </p:nvSpPr>
        <p:spPr>
          <a:xfrm>
            <a:off x="382960" y="5497495"/>
            <a:ext cx="7469436" cy="646331"/>
          </a:xfrm>
          <a:prstGeom prst="rect">
            <a:avLst/>
          </a:prstGeom>
          <a:solidFill>
            <a:schemeClr val="bg1"/>
          </a:solidFill>
          <a:ln>
            <a:solidFill>
              <a:srgbClr val="E45A1A"/>
            </a:solidFill>
          </a:ln>
        </p:spPr>
        <p:txBody>
          <a:bodyPr wrap="square">
            <a:spAutoFit/>
          </a:bodyPr>
          <a:lstStyle/>
          <a:p>
            <a:pPr marL="285750" lvl="0" indent="-285750" fontAlgn="ctr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E45A1A"/>
                </a:solidFill>
              </a:rPr>
              <a:t>Questionnaires aux entreprises à partir de janvier 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fr-FR" i="1" dirty="0"/>
              <a:t>Extensions déjà prévues dans les PLU ou nouvelles ouvertures 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41EBBE-FC9C-47A5-A562-53E44688D599}"/>
              </a:ext>
            </a:extLst>
          </p:cNvPr>
          <p:cNvSpPr/>
          <p:nvPr/>
        </p:nvSpPr>
        <p:spPr>
          <a:xfrm>
            <a:off x="382960" y="1578659"/>
            <a:ext cx="5978368" cy="400110"/>
          </a:xfrm>
          <a:prstGeom prst="rect">
            <a:avLst/>
          </a:prstGeom>
          <a:solidFill>
            <a:srgbClr val="0C789B"/>
          </a:solidFill>
        </p:spPr>
        <p:txBody>
          <a:bodyPr wrap="none">
            <a:spAutoFit/>
          </a:bodyPr>
          <a:lstStyle/>
          <a:p>
            <a:pPr lvl="0" fontAlgn="ctr"/>
            <a:r>
              <a:rPr lang="fr-FR" sz="2000" b="1" dirty="0">
                <a:solidFill>
                  <a:schemeClr val="bg1"/>
                </a:solidFill>
              </a:rPr>
              <a:t>ACCESSIBILITE ROUTIERE ET TRANSPORT EN COMMUN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894E06-B29B-427B-A258-D7B203ED477D}"/>
              </a:ext>
            </a:extLst>
          </p:cNvPr>
          <p:cNvSpPr/>
          <p:nvPr/>
        </p:nvSpPr>
        <p:spPr>
          <a:xfrm>
            <a:off x="371968" y="5079286"/>
            <a:ext cx="6862904" cy="400110"/>
          </a:xfrm>
          <a:prstGeom prst="rect">
            <a:avLst/>
          </a:prstGeom>
          <a:solidFill>
            <a:srgbClr val="E45A1A"/>
          </a:solidFill>
          <a:ln>
            <a:noFill/>
          </a:ln>
        </p:spPr>
        <p:txBody>
          <a:bodyPr wrap="none">
            <a:spAutoFit/>
          </a:bodyPr>
          <a:lstStyle/>
          <a:p>
            <a:pPr lvl="0" fontAlgn="ctr"/>
            <a:r>
              <a:rPr lang="fr-FR" sz="2000" b="1" dirty="0">
                <a:solidFill>
                  <a:schemeClr val="bg1"/>
                </a:solidFill>
              </a:rPr>
              <a:t>LES BESOINS REELS D’EXTENSION DES ACTIVITES HISTORIQUES </a:t>
            </a:r>
          </a:p>
        </p:txBody>
      </p:sp>
      <p:sp>
        <p:nvSpPr>
          <p:cNvPr id="5" name="Accolade fermante 4">
            <a:extLst>
              <a:ext uri="{FF2B5EF4-FFF2-40B4-BE49-F238E27FC236}">
                <a16:creationId xmlns:a16="http://schemas.microsoft.com/office/drawing/2014/main" id="{2D1F9548-BE6B-4063-9B86-7037366151EA}"/>
              </a:ext>
            </a:extLst>
          </p:cNvPr>
          <p:cNvSpPr/>
          <p:nvPr/>
        </p:nvSpPr>
        <p:spPr>
          <a:xfrm>
            <a:off x="8108415" y="1465243"/>
            <a:ext cx="495849" cy="517132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0FD5E1-30CC-4488-BB6E-A80D571EE2E9}"/>
              </a:ext>
            </a:extLst>
          </p:cNvPr>
          <p:cNvSpPr/>
          <p:nvPr/>
        </p:nvSpPr>
        <p:spPr>
          <a:xfrm>
            <a:off x="8837174" y="1693061"/>
            <a:ext cx="3125059" cy="40011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lvl="0" fontAlgn="ctr"/>
            <a:r>
              <a:rPr lang="fr-FR" sz="2000" b="1" dirty="0">
                <a:solidFill>
                  <a:schemeClr val="bg1"/>
                </a:solidFill>
              </a:rPr>
              <a:t>DENSIFICATION DES ZAE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F0C1B8-652A-18DA-6171-56F0210A130B}"/>
              </a:ext>
            </a:extLst>
          </p:cNvPr>
          <p:cNvSpPr/>
          <p:nvPr/>
        </p:nvSpPr>
        <p:spPr>
          <a:xfrm>
            <a:off x="1909729" y="3128917"/>
            <a:ext cx="2509332" cy="400110"/>
          </a:xfrm>
          <a:prstGeom prst="rect">
            <a:avLst/>
          </a:prstGeom>
          <a:solidFill>
            <a:srgbClr val="AF55C4"/>
          </a:solidFill>
          <a:ln>
            <a:noFill/>
          </a:ln>
        </p:spPr>
        <p:txBody>
          <a:bodyPr wrap="square">
            <a:spAutoFit/>
          </a:bodyPr>
          <a:lstStyle/>
          <a:p>
            <a:pPr lvl="0" fontAlgn="ctr"/>
            <a:r>
              <a:rPr lang="fr-FR" sz="2000" b="1" dirty="0">
                <a:solidFill>
                  <a:schemeClr val="bg1"/>
                </a:solidFill>
              </a:rPr>
              <a:t>ENVIRONNEMENT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6A6236-9AE9-9E74-85FF-9630E0AF680F}"/>
              </a:ext>
            </a:extLst>
          </p:cNvPr>
          <p:cNvSpPr/>
          <p:nvPr/>
        </p:nvSpPr>
        <p:spPr>
          <a:xfrm>
            <a:off x="1909729" y="3521133"/>
            <a:ext cx="3787381" cy="646331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285750" lvl="0" indent="-285750" fontAlgn="ctr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9C2CB6"/>
                </a:solidFill>
              </a:rPr>
              <a:t>Atlas biodiversité / faune flore</a:t>
            </a:r>
          </a:p>
          <a:p>
            <a:pPr marL="285750" lvl="0" indent="-285750" fontAlgn="ctr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9C2CB6"/>
                </a:solidFill>
              </a:rPr>
              <a:t>Zones à fort enjeu AAC/ Humide</a:t>
            </a:r>
            <a:endParaRPr lang="fr-FR" sz="1200" b="1" dirty="0">
              <a:solidFill>
                <a:srgbClr val="9C2CB6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3B94E5-4893-57FB-BC3F-407D1CD3A167}"/>
              </a:ext>
            </a:extLst>
          </p:cNvPr>
          <p:cNvSpPr/>
          <p:nvPr/>
        </p:nvSpPr>
        <p:spPr>
          <a:xfrm>
            <a:off x="8769711" y="4366159"/>
            <a:ext cx="2509332" cy="4001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/>
          <a:p>
            <a:pPr lvl="0" fontAlgn="ctr"/>
            <a:r>
              <a:rPr lang="fr-FR" sz="2000" b="1" dirty="0">
                <a:solidFill>
                  <a:schemeClr val="bg1"/>
                </a:solidFill>
              </a:rPr>
              <a:t>AGRICULTURE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9C32D6-0910-2180-0374-3CF60D829EE9}"/>
              </a:ext>
            </a:extLst>
          </p:cNvPr>
          <p:cNvSpPr/>
          <p:nvPr/>
        </p:nvSpPr>
        <p:spPr>
          <a:xfrm>
            <a:off x="8769711" y="4766269"/>
            <a:ext cx="3115084" cy="369332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285750" lvl="0" indent="-285750" fontAlgn="ctr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6"/>
                </a:solidFill>
              </a:rPr>
              <a:t>Préserver le foncier agricole</a:t>
            </a:r>
          </a:p>
        </p:txBody>
      </p:sp>
    </p:spTree>
    <p:extLst>
      <p:ext uri="{BB962C8B-B14F-4D97-AF65-F5344CB8AC3E}">
        <p14:creationId xmlns:p14="http://schemas.microsoft.com/office/powerpoint/2010/main" val="1973909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79A8D4A-859B-4132-9033-9C2A446A3913}"/>
              </a:ext>
            </a:extLst>
          </p:cNvPr>
          <p:cNvSpPr/>
          <p:nvPr/>
        </p:nvSpPr>
        <p:spPr>
          <a:xfrm>
            <a:off x="219770" y="1696207"/>
            <a:ext cx="5620188" cy="1477328"/>
          </a:xfrm>
          <a:prstGeom prst="rect">
            <a:avLst/>
          </a:prstGeom>
          <a:solidFill>
            <a:schemeClr val="bg1"/>
          </a:solidFill>
          <a:ln>
            <a:solidFill>
              <a:srgbClr val="0C789B"/>
            </a:solidFill>
          </a:ln>
        </p:spPr>
        <p:txBody>
          <a:bodyPr wrap="square">
            <a:spAutoFit/>
          </a:bodyPr>
          <a:lstStyle/>
          <a:p>
            <a:pPr marL="285750" lvl="0" indent="-285750" fontAlgn="ctr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C789B"/>
                </a:solidFill>
              </a:rPr>
              <a:t>L’évolution DEMOGRAPHIQUE passée :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fr-FR" i="1" dirty="0"/>
              <a:t>Perte d’habitants </a:t>
            </a:r>
            <a:r>
              <a:rPr lang="fr-FR" i="1" u="sng" dirty="0"/>
              <a:t>vs</a:t>
            </a:r>
            <a:r>
              <a:rPr lang="fr-FR" i="1" dirty="0"/>
              <a:t> forte croissance de la pop.</a:t>
            </a:r>
          </a:p>
          <a:p>
            <a:pPr marL="285750" lvl="0" indent="-285750" fontAlgn="ctr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C789B"/>
                </a:solidFill>
              </a:rPr>
              <a:t>La consommation FONCIERE passée depuis le SCOT 01/2015 :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fr-FR" i="1" dirty="0"/>
              <a:t>Modérée </a:t>
            </a:r>
            <a:r>
              <a:rPr lang="fr-FR" i="1" u="sng" dirty="0"/>
              <a:t>vs</a:t>
            </a:r>
            <a:r>
              <a:rPr lang="fr-FR" i="1" dirty="0"/>
              <a:t> rythme d’étalement urbain important</a:t>
            </a:r>
            <a:endParaRPr lang="fr-FR" sz="1200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F9FD47-929A-4591-92FC-336B6AA5B074}"/>
              </a:ext>
            </a:extLst>
          </p:cNvPr>
          <p:cNvSpPr/>
          <p:nvPr/>
        </p:nvSpPr>
        <p:spPr>
          <a:xfrm>
            <a:off x="0" y="-6020"/>
            <a:ext cx="12192000" cy="1046044"/>
          </a:xfrm>
          <a:prstGeom prst="rect">
            <a:avLst/>
          </a:prstGeom>
          <a:solidFill>
            <a:srgbClr val="E2AF8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050E027-7C65-4D5B-8117-5A5F25DD21D9}"/>
              </a:ext>
            </a:extLst>
          </p:cNvPr>
          <p:cNvSpPr txBox="1"/>
          <p:nvPr/>
        </p:nvSpPr>
        <p:spPr>
          <a:xfrm>
            <a:off x="23703" y="-8084"/>
            <a:ext cx="11966461" cy="954107"/>
          </a:xfrm>
          <a:prstGeom prst="rect">
            <a:avLst/>
          </a:prstGeom>
          <a:solidFill>
            <a:srgbClr val="E2AF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CRITERES PRINCIPAUX 16 retours = 12 pour et 4 avec des remarques et questionnements + demandes nouveaux </a:t>
            </a:r>
            <a:r>
              <a:rPr lang="fr-FR" sz="2800" b="1" cap="all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criteres</a:t>
            </a:r>
            <a:endParaRPr lang="fr-FR" sz="3200" b="1" cap="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8401D3-4441-4597-BF34-D5A70F58C7E9}"/>
              </a:ext>
            </a:extLst>
          </p:cNvPr>
          <p:cNvSpPr/>
          <p:nvPr/>
        </p:nvSpPr>
        <p:spPr>
          <a:xfrm>
            <a:off x="6458907" y="2056233"/>
            <a:ext cx="3115084" cy="923330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marL="285750" lvl="0" indent="-285750" fontAlgn="ctr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4"/>
                </a:solidFill>
              </a:rPr>
              <a:t>Dans l’armature du SCOT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fr-FR" i="1" dirty="0"/>
              <a:t>Villages durables, villes relais, villes d’appui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6A87DD-9405-4B5F-A164-AA5508F55315}"/>
              </a:ext>
            </a:extLst>
          </p:cNvPr>
          <p:cNvSpPr/>
          <p:nvPr/>
        </p:nvSpPr>
        <p:spPr>
          <a:xfrm>
            <a:off x="229860" y="3697709"/>
            <a:ext cx="5620098" cy="2862322"/>
          </a:xfrm>
          <a:prstGeom prst="rect">
            <a:avLst/>
          </a:prstGeom>
          <a:solidFill>
            <a:schemeClr val="bg1"/>
          </a:solidFill>
          <a:ln>
            <a:solidFill>
              <a:srgbClr val="E45A1A"/>
            </a:solidFill>
          </a:ln>
        </p:spPr>
        <p:txBody>
          <a:bodyPr wrap="square">
            <a:spAutoFit/>
          </a:bodyPr>
          <a:lstStyle/>
          <a:p>
            <a:pPr marL="285750" lvl="0" indent="-285750" fontAlgn="ctr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E45A1A"/>
                </a:solidFill>
              </a:rPr>
              <a:t>L’évolution DEMOGRAPHIQUE souhaitée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fr-FR" i="1" dirty="0"/>
              <a:t>Positionnement sur un scénario bas, tendanciel, haut ou encore supérieur ?</a:t>
            </a:r>
          </a:p>
          <a:p>
            <a:pPr marL="285750" lvl="0" indent="-285750" fontAlgn="ctr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E45A1A"/>
                </a:solidFill>
              </a:rPr>
              <a:t>La consommation FONCIERE projetée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fr-FR" i="1" dirty="0"/>
              <a:t>Extensions justifiées au regard des objectifs démo. et de logements ? Des potentiels dans la tache urbaine ? 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fr-FR" i="1" dirty="0"/>
              <a:t>Extensions déjà prévues dans les PLU ou nouvelles ouvertures ?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fr-FR" i="1" dirty="0"/>
              <a:t>Compte Foncier Résidentiel / Mixte respecté 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41EBBE-FC9C-47A5-A562-53E44688D599}"/>
              </a:ext>
            </a:extLst>
          </p:cNvPr>
          <p:cNvSpPr/>
          <p:nvPr/>
        </p:nvSpPr>
        <p:spPr>
          <a:xfrm>
            <a:off x="192901" y="1342264"/>
            <a:ext cx="3033523" cy="400110"/>
          </a:xfrm>
          <a:prstGeom prst="rect">
            <a:avLst/>
          </a:prstGeom>
          <a:solidFill>
            <a:srgbClr val="0C789B"/>
          </a:solidFill>
        </p:spPr>
        <p:txBody>
          <a:bodyPr wrap="none">
            <a:spAutoFit/>
          </a:bodyPr>
          <a:lstStyle/>
          <a:p>
            <a:pPr lvl="0" fontAlgn="ctr"/>
            <a:r>
              <a:rPr lang="fr-FR" sz="2000" b="1" dirty="0">
                <a:solidFill>
                  <a:schemeClr val="bg1"/>
                </a:solidFill>
              </a:rPr>
              <a:t>LES DYNAMIQUES PASSEES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894E06-B29B-427B-A258-D7B203ED477D}"/>
              </a:ext>
            </a:extLst>
          </p:cNvPr>
          <p:cNvSpPr/>
          <p:nvPr/>
        </p:nvSpPr>
        <p:spPr>
          <a:xfrm>
            <a:off x="229860" y="3297599"/>
            <a:ext cx="3111814" cy="400110"/>
          </a:xfrm>
          <a:prstGeom prst="rect">
            <a:avLst/>
          </a:prstGeom>
          <a:solidFill>
            <a:srgbClr val="E45A1A"/>
          </a:solidFill>
          <a:ln>
            <a:noFill/>
          </a:ln>
        </p:spPr>
        <p:txBody>
          <a:bodyPr wrap="none">
            <a:spAutoFit/>
          </a:bodyPr>
          <a:lstStyle/>
          <a:p>
            <a:pPr lvl="0" fontAlgn="ctr"/>
            <a:r>
              <a:rPr lang="fr-FR" sz="2000" b="1" dirty="0">
                <a:solidFill>
                  <a:schemeClr val="bg1"/>
                </a:solidFill>
              </a:rPr>
              <a:t>LES DYNAMIQUES FUTURES</a:t>
            </a:r>
          </a:p>
        </p:txBody>
      </p:sp>
      <p:sp>
        <p:nvSpPr>
          <p:cNvPr id="5" name="Accolade fermante 4">
            <a:extLst>
              <a:ext uri="{FF2B5EF4-FFF2-40B4-BE49-F238E27FC236}">
                <a16:creationId xmlns:a16="http://schemas.microsoft.com/office/drawing/2014/main" id="{2D1F9548-BE6B-4063-9B86-7037366151EA}"/>
              </a:ext>
            </a:extLst>
          </p:cNvPr>
          <p:cNvSpPr/>
          <p:nvPr/>
        </p:nvSpPr>
        <p:spPr>
          <a:xfrm>
            <a:off x="5759010" y="1388125"/>
            <a:ext cx="495849" cy="5365215"/>
          </a:xfrm>
          <a:prstGeom prst="rightBrace">
            <a:avLst>
              <a:gd name="adj1" fmla="val 8333"/>
              <a:gd name="adj2" fmla="val 4342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0FD5E1-30CC-4488-BB6E-A80D571EE2E9}"/>
              </a:ext>
            </a:extLst>
          </p:cNvPr>
          <p:cNvSpPr/>
          <p:nvPr/>
        </p:nvSpPr>
        <p:spPr>
          <a:xfrm>
            <a:off x="6448931" y="1656123"/>
            <a:ext cx="3125059" cy="40011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lvl="0" fontAlgn="ctr"/>
            <a:r>
              <a:rPr lang="fr-FR" sz="2000" b="1" dirty="0">
                <a:solidFill>
                  <a:schemeClr val="bg1"/>
                </a:solidFill>
              </a:rPr>
              <a:t>LE STATUT DES COMMUNES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F14CAF-5014-4E85-A0BF-45375A5CD0AD}"/>
              </a:ext>
            </a:extLst>
          </p:cNvPr>
          <p:cNvSpPr/>
          <p:nvPr/>
        </p:nvSpPr>
        <p:spPr>
          <a:xfrm>
            <a:off x="6516330" y="4859167"/>
            <a:ext cx="3125059" cy="1754326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marL="285750" lvl="0" indent="-285750" fontAlgn="ctr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6"/>
                </a:solidFill>
              </a:rPr>
              <a:t>PLU ancien vs PLU récent 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fr-FR" i="1" dirty="0"/>
              <a:t>Compatibilité au SCOT post 2017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fr-FR" i="1" dirty="0"/>
              <a:t>Validation récente ou non de l’Etat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fr-FR" i="1" strike="sngStrike" dirty="0"/>
              <a:t>« coups partis »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3A2FCC-4214-49AC-9A20-EF78447C03D3}"/>
              </a:ext>
            </a:extLst>
          </p:cNvPr>
          <p:cNvSpPr/>
          <p:nvPr/>
        </p:nvSpPr>
        <p:spPr>
          <a:xfrm>
            <a:off x="6516331" y="3844904"/>
            <a:ext cx="3125059" cy="1015663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lvl="0" fontAlgn="ctr"/>
            <a:r>
              <a:rPr lang="fr-FR" sz="2000" b="1" dirty="0">
                <a:solidFill>
                  <a:schemeClr val="bg1"/>
                </a:solidFill>
              </a:rPr>
              <a:t>LE STATUT DES PLU et avancée des projets communaux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F0C1B8-652A-18DA-6171-56F0210A130B}"/>
              </a:ext>
            </a:extLst>
          </p:cNvPr>
          <p:cNvSpPr/>
          <p:nvPr/>
        </p:nvSpPr>
        <p:spPr>
          <a:xfrm>
            <a:off x="9970263" y="1656123"/>
            <a:ext cx="2131093" cy="400110"/>
          </a:xfrm>
          <a:prstGeom prst="rect">
            <a:avLst/>
          </a:prstGeom>
          <a:solidFill>
            <a:srgbClr val="AF55C4"/>
          </a:solidFill>
          <a:ln>
            <a:noFill/>
          </a:ln>
        </p:spPr>
        <p:txBody>
          <a:bodyPr wrap="square">
            <a:spAutoFit/>
          </a:bodyPr>
          <a:lstStyle/>
          <a:p>
            <a:pPr lvl="0" fontAlgn="ctr"/>
            <a:r>
              <a:rPr lang="fr-FR" sz="2000" b="1" dirty="0">
                <a:solidFill>
                  <a:schemeClr val="bg1"/>
                </a:solidFill>
              </a:rPr>
              <a:t>ENVIRONNEMENT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6A6236-9AE9-9E74-85FF-9630E0AF680F}"/>
              </a:ext>
            </a:extLst>
          </p:cNvPr>
          <p:cNvSpPr/>
          <p:nvPr/>
        </p:nvSpPr>
        <p:spPr>
          <a:xfrm>
            <a:off x="9970265" y="2048589"/>
            <a:ext cx="2131092" cy="1200329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285750" lvl="0" indent="-285750" fontAlgn="ctr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9C2CB6"/>
                </a:solidFill>
              </a:rPr>
              <a:t>Atlas biodiversité faune flore</a:t>
            </a:r>
          </a:p>
          <a:p>
            <a:pPr marL="285750" lvl="0" indent="-285750" fontAlgn="ctr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9C2CB6"/>
                </a:solidFill>
              </a:rPr>
              <a:t>Zones à enjeu AAC/humide</a:t>
            </a:r>
            <a:endParaRPr lang="fr-FR" sz="1200" b="1" dirty="0">
              <a:solidFill>
                <a:srgbClr val="9C2CB6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3B94E5-4893-57FB-BC3F-407D1CD3A167}"/>
              </a:ext>
            </a:extLst>
          </p:cNvPr>
          <p:cNvSpPr/>
          <p:nvPr/>
        </p:nvSpPr>
        <p:spPr>
          <a:xfrm>
            <a:off x="9970266" y="3865017"/>
            <a:ext cx="2131090" cy="40307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ctr" fontAlgn="ctr"/>
            <a:r>
              <a:rPr lang="fr-FR" sz="2000" b="1" dirty="0">
                <a:solidFill>
                  <a:schemeClr val="bg1"/>
                </a:solidFill>
              </a:rPr>
              <a:t>AGRICULTURE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EF5207-FD14-462C-3BA8-6494C511E901}"/>
              </a:ext>
            </a:extLst>
          </p:cNvPr>
          <p:cNvSpPr/>
          <p:nvPr/>
        </p:nvSpPr>
        <p:spPr>
          <a:xfrm>
            <a:off x="9970266" y="4488407"/>
            <a:ext cx="2131090" cy="7134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ctr" fontAlgn="ctr"/>
            <a:r>
              <a:rPr lang="fr-FR" sz="2000" b="1" dirty="0">
                <a:solidFill>
                  <a:schemeClr val="bg1"/>
                </a:solidFill>
              </a:rPr>
              <a:t>2 TERRITOIRES DE PROJET </a:t>
            </a:r>
          </a:p>
        </p:txBody>
      </p:sp>
    </p:spTree>
    <p:extLst>
      <p:ext uri="{BB962C8B-B14F-4D97-AF65-F5344CB8AC3E}">
        <p14:creationId xmlns:p14="http://schemas.microsoft.com/office/powerpoint/2010/main" val="3233116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6A0FB2C9-4B14-4990-978B-4C450E243B37}"/>
              </a:ext>
            </a:extLst>
          </p:cNvPr>
          <p:cNvSpPr/>
          <p:nvPr/>
        </p:nvSpPr>
        <p:spPr>
          <a:xfrm>
            <a:off x="1486015" y="5574243"/>
            <a:ext cx="5753587" cy="186936"/>
          </a:xfrm>
          <a:custGeom>
            <a:avLst/>
            <a:gdLst>
              <a:gd name="connsiteX0" fmla="*/ 5190206 w 5190206"/>
              <a:gd name="connsiteY0" fmla="*/ 293 h 253681"/>
              <a:gd name="connsiteX1" fmla="*/ 3317338 w 5190206"/>
              <a:gd name="connsiteY1" fmla="*/ 33344 h 253681"/>
              <a:gd name="connsiteX2" fmla="*/ 486003 w 5190206"/>
              <a:gd name="connsiteY2" fmla="*/ 209613 h 253681"/>
              <a:gd name="connsiteX3" fmla="*/ 23295 w 5190206"/>
              <a:gd name="connsiteY3" fmla="*/ 253681 h 253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206" h="253681">
                <a:moveTo>
                  <a:pt x="5190206" y="293"/>
                </a:moveTo>
                <a:cubicBezTo>
                  <a:pt x="4645789" y="-625"/>
                  <a:pt x="4101372" y="-1543"/>
                  <a:pt x="3317338" y="33344"/>
                </a:cubicBezTo>
                <a:cubicBezTo>
                  <a:pt x="2533304" y="68231"/>
                  <a:pt x="1035010" y="172890"/>
                  <a:pt x="486003" y="209613"/>
                </a:cubicBezTo>
                <a:cubicBezTo>
                  <a:pt x="-63004" y="246336"/>
                  <a:pt x="-19855" y="250008"/>
                  <a:pt x="23295" y="253681"/>
                </a:cubicBezTo>
              </a:path>
            </a:pathLst>
          </a:custGeom>
          <a:noFill/>
          <a:ln w="28575">
            <a:solidFill>
              <a:srgbClr val="009D7A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DB7D5B68-8A9E-4CC5-980C-7E6F5CCF43F9}"/>
              </a:ext>
            </a:extLst>
          </p:cNvPr>
          <p:cNvSpPr/>
          <p:nvPr/>
        </p:nvSpPr>
        <p:spPr>
          <a:xfrm>
            <a:off x="1806767" y="3327094"/>
            <a:ext cx="9615678" cy="2216961"/>
          </a:xfrm>
          <a:custGeom>
            <a:avLst/>
            <a:gdLst>
              <a:gd name="connsiteX0" fmla="*/ 0 w 9607609"/>
              <a:gd name="connsiteY0" fmla="*/ 0 h 2247441"/>
              <a:gd name="connsiteX1" fmla="*/ 2005070 w 9607609"/>
              <a:gd name="connsiteY1" fmla="*/ 319489 h 2247441"/>
              <a:gd name="connsiteX2" fmla="*/ 4583017 w 9607609"/>
              <a:gd name="connsiteY2" fmla="*/ 363557 h 2247441"/>
              <a:gd name="connsiteX3" fmla="*/ 7072829 w 9607609"/>
              <a:gd name="connsiteY3" fmla="*/ 341523 h 2247441"/>
              <a:gd name="connsiteX4" fmla="*/ 9155017 w 9607609"/>
              <a:gd name="connsiteY4" fmla="*/ 716096 h 2247441"/>
              <a:gd name="connsiteX5" fmla="*/ 9562641 w 9607609"/>
              <a:gd name="connsiteY5" fmla="*/ 1189822 h 2247441"/>
              <a:gd name="connsiteX6" fmla="*/ 9562641 w 9607609"/>
              <a:gd name="connsiteY6" fmla="*/ 1685581 h 2247441"/>
              <a:gd name="connsiteX7" fmla="*/ 9254169 w 9607609"/>
              <a:gd name="connsiteY7" fmla="*/ 1817783 h 2247441"/>
              <a:gd name="connsiteX8" fmla="*/ 9132983 w 9607609"/>
              <a:gd name="connsiteY8" fmla="*/ 1972019 h 2247441"/>
              <a:gd name="connsiteX9" fmla="*/ 7987229 w 9607609"/>
              <a:gd name="connsiteY9" fmla="*/ 2126255 h 2247441"/>
              <a:gd name="connsiteX10" fmla="*/ 7171981 w 9607609"/>
              <a:gd name="connsiteY10" fmla="*/ 2192357 h 2247441"/>
              <a:gd name="connsiteX11" fmla="*/ 4891489 w 9607609"/>
              <a:gd name="connsiteY11" fmla="*/ 2247441 h 2247441"/>
              <a:gd name="connsiteX0" fmla="*/ 0 w 9607609"/>
              <a:gd name="connsiteY0" fmla="*/ 0 h 2247441"/>
              <a:gd name="connsiteX1" fmla="*/ 925417 w 9607609"/>
              <a:gd name="connsiteY1" fmla="*/ 275422 h 2247441"/>
              <a:gd name="connsiteX2" fmla="*/ 2005070 w 9607609"/>
              <a:gd name="connsiteY2" fmla="*/ 319489 h 2247441"/>
              <a:gd name="connsiteX3" fmla="*/ 4583017 w 9607609"/>
              <a:gd name="connsiteY3" fmla="*/ 363557 h 2247441"/>
              <a:gd name="connsiteX4" fmla="*/ 7072829 w 9607609"/>
              <a:gd name="connsiteY4" fmla="*/ 341523 h 2247441"/>
              <a:gd name="connsiteX5" fmla="*/ 9155017 w 9607609"/>
              <a:gd name="connsiteY5" fmla="*/ 716096 h 2247441"/>
              <a:gd name="connsiteX6" fmla="*/ 9562641 w 9607609"/>
              <a:gd name="connsiteY6" fmla="*/ 1189822 h 2247441"/>
              <a:gd name="connsiteX7" fmla="*/ 9562641 w 9607609"/>
              <a:gd name="connsiteY7" fmla="*/ 1685581 h 2247441"/>
              <a:gd name="connsiteX8" fmla="*/ 9254169 w 9607609"/>
              <a:gd name="connsiteY8" fmla="*/ 1817783 h 2247441"/>
              <a:gd name="connsiteX9" fmla="*/ 9132983 w 9607609"/>
              <a:gd name="connsiteY9" fmla="*/ 1972019 h 2247441"/>
              <a:gd name="connsiteX10" fmla="*/ 7987229 w 9607609"/>
              <a:gd name="connsiteY10" fmla="*/ 2126255 h 2247441"/>
              <a:gd name="connsiteX11" fmla="*/ 7171981 w 9607609"/>
              <a:gd name="connsiteY11" fmla="*/ 2192357 h 2247441"/>
              <a:gd name="connsiteX12" fmla="*/ 4891489 w 9607609"/>
              <a:gd name="connsiteY12" fmla="*/ 2247441 h 2247441"/>
              <a:gd name="connsiteX0" fmla="*/ 0 w 9607609"/>
              <a:gd name="connsiteY0" fmla="*/ 0 h 2247441"/>
              <a:gd name="connsiteX1" fmla="*/ 583894 w 9607609"/>
              <a:gd name="connsiteY1" fmla="*/ 242371 h 2247441"/>
              <a:gd name="connsiteX2" fmla="*/ 2005070 w 9607609"/>
              <a:gd name="connsiteY2" fmla="*/ 319489 h 2247441"/>
              <a:gd name="connsiteX3" fmla="*/ 4583017 w 9607609"/>
              <a:gd name="connsiteY3" fmla="*/ 363557 h 2247441"/>
              <a:gd name="connsiteX4" fmla="*/ 7072829 w 9607609"/>
              <a:gd name="connsiteY4" fmla="*/ 341523 h 2247441"/>
              <a:gd name="connsiteX5" fmla="*/ 9155017 w 9607609"/>
              <a:gd name="connsiteY5" fmla="*/ 716096 h 2247441"/>
              <a:gd name="connsiteX6" fmla="*/ 9562641 w 9607609"/>
              <a:gd name="connsiteY6" fmla="*/ 1189822 h 2247441"/>
              <a:gd name="connsiteX7" fmla="*/ 9562641 w 9607609"/>
              <a:gd name="connsiteY7" fmla="*/ 1685581 h 2247441"/>
              <a:gd name="connsiteX8" fmla="*/ 9254169 w 9607609"/>
              <a:gd name="connsiteY8" fmla="*/ 1817783 h 2247441"/>
              <a:gd name="connsiteX9" fmla="*/ 9132983 w 9607609"/>
              <a:gd name="connsiteY9" fmla="*/ 1972019 h 2247441"/>
              <a:gd name="connsiteX10" fmla="*/ 7987229 w 9607609"/>
              <a:gd name="connsiteY10" fmla="*/ 2126255 h 2247441"/>
              <a:gd name="connsiteX11" fmla="*/ 7171981 w 9607609"/>
              <a:gd name="connsiteY11" fmla="*/ 2192357 h 2247441"/>
              <a:gd name="connsiteX12" fmla="*/ 4891489 w 9607609"/>
              <a:gd name="connsiteY12" fmla="*/ 2247441 h 2247441"/>
              <a:gd name="connsiteX0" fmla="*/ 0 w 9615086"/>
              <a:gd name="connsiteY0" fmla="*/ 0 h 2247441"/>
              <a:gd name="connsiteX1" fmla="*/ 583894 w 9615086"/>
              <a:gd name="connsiteY1" fmla="*/ 242371 h 2247441"/>
              <a:gd name="connsiteX2" fmla="*/ 2005070 w 9615086"/>
              <a:gd name="connsiteY2" fmla="*/ 319489 h 2247441"/>
              <a:gd name="connsiteX3" fmla="*/ 4583017 w 9615086"/>
              <a:gd name="connsiteY3" fmla="*/ 363557 h 2247441"/>
              <a:gd name="connsiteX4" fmla="*/ 7072829 w 9615086"/>
              <a:gd name="connsiteY4" fmla="*/ 341523 h 2247441"/>
              <a:gd name="connsiteX5" fmla="*/ 9044848 w 9615086"/>
              <a:gd name="connsiteY5" fmla="*/ 716096 h 2247441"/>
              <a:gd name="connsiteX6" fmla="*/ 9562641 w 9615086"/>
              <a:gd name="connsiteY6" fmla="*/ 1189822 h 2247441"/>
              <a:gd name="connsiteX7" fmla="*/ 9562641 w 9615086"/>
              <a:gd name="connsiteY7" fmla="*/ 1685581 h 2247441"/>
              <a:gd name="connsiteX8" fmla="*/ 9254169 w 9615086"/>
              <a:gd name="connsiteY8" fmla="*/ 1817783 h 2247441"/>
              <a:gd name="connsiteX9" fmla="*/ 9132983 w 9615086"/>
              <a:gd name="connsiteY9" fmla="*/ 1972019 h 2247441"/>
              <a:gd name="connsiteX10" fmla="*/ 7987229 w 9615086"/>
              <a:gd name="connsiteY10" fmla="*/ 2126255 h 2247441"/>
              <a:gd name="connsiteX11" fmla="*/ 7171981 w 9615086"/>
              <a:gd name="connsiteY11" fmla="*/ 2192357 h 2247441"/>
              <a:gd name="connsiteX12" fmla="*/ 4891489 w 9615086"/>
              <a:gd name="connsiteY12" fmla="*/ 2247441 h 2247441"/>
              <a:gd name="connsiteX0" fmla="*/ 0 w 9608232"/>
              <a:gd name="connsiteY0" fmla="*/ 0 h 2247441"/>
              <a:gd name="connsiteX1" fmla="*/ 583894 w 9608232"/>
              <a:gd name="connsiteY1" fmla="*/ 242371 h 2247441"/>
              <a:gd name="connsiteX2" fmla="*/ 2005070 w 9608232"/>
              <a:gd name="connsiteY2" fmla="*/ 319489 h 2247441"/>
              <a:gd name="connsiteX3" fmla="*/ 4583017 w 9608232"/>
              <a:gd name="connsiteY3" fmla="*/ 363557 h 2247441"/>
              <a:gd name="connsiteX4" fmla="*/ 7072829 w 9608232"/>
              <a:gd name="connsiteY4" fmla="*/ 341523 h 2247441"/>
              <a:gd name="connsiteX5" fmla="*/ 9044848 w 9608232"/>
              <a:gd name="connsiteY5" fmla="*/ 716096 h 2247441"/>
              <a:gd name="connsiteX6" fmla="*/ 9551624 w 9608232"/>
              <a:gd name="connsiteY6" fmla="*/ 1211856 h 2247441"/>
              <a:gd name="connsiteX7" fmla="*/ 9562641 w 9608232"/>
              <a:gd name="connsiteY7" fmla="*/ 1685581 h 2247441"/>
              <a:gd name="connsiteX8" fmla="*/ 9254169 w 9608232"/>
              <a:gd name="connsiteY8" fmla="*/ 1817783 h 2247441"/>
              <a:gd name="connsiteX9" fmla="*/ 9132983 w 9608232"/>
              <a:gd name="connsiteY9" fmla="*/ 1972019 h 2247441"/>
              <a:gd name="connsiteX10" fmla="*/ 7987229 w 9608232"/>
              <a:gd name="connsiteY10" fmla="*/ 2126255 h 2247441"/>
              <a:gd name="connsiteX11" fmla="*/ 7171981 w 9608232"/>
              <a:gd name="connsiteY11" fmla="*/ 2192357 h 2247441"/>
              <a:gd name="connsiteX12" fmla="*/ 4891489 w 9608232"/>
              <a:gd name="connsiteY12" fmla="*/ 2247441 h 2247441"/>
              <a:gd name="connsiteX0" fmla="*/ 0 w 9615678"/>
              <a:gd name="connsiteY0" fmla="*/ 0 h 2247441"/>
              <a:gd name="connsiteX1" fmla="*/ 583894 w 9615678"/>
              <a:gd name="connsiteY1" fmla="*/ 242371 h 2247441"/>
              <a:gd name="connsiteX2" fmla="*/ 2005070 w 9615678"/>
              <a:gd name="connsiteY2" fmla="*/ 319489 h 2247441"/>
              <a:gd name="connsiteX3" fmla="*/ 4583017 w 9615678"/>
              <a:gd name="connsiteY3" fmla="*/ 363557 h 2247441"/>
              <a:gd name="connsiteX4" fmla="*/ 7072829 w 9615678"/>
              <a:gd name="connsiteY4" fmla="*/ 341523 h 2247441"/>
              <a:gd name="connsiteX5" fmla="*/ 9044848 w 9615678"/>
              <a:gd name="connsiteY5" fmla="*/ 716096 h 2247441"/>
              <a:gd name="connsiteX6" fmla="*/ 9551624 w 9615678"/>
              <a:gd name="connsiteY6" fmla="*/ 1211856 h 2247441"/>
              <a:gd name="connsiteX7" fmla="*/ 9562641 w 9615678"/>
              <a:gd name="connsiteY7" fmla="*/ 1685581 h 2247441"/>
              <a:gd name="connsiteX8" fmla="*/ 9132983 w 9615678"/>
              <a:gd name="connsiteY8" fmla="*/ 1972019 h 2247441"/>
              <a:gd name="connsiteX9" fmla="*/ 7987229 w 9615678"/>
              <a:gd name="connsiteY9" fmla="*/ 2126255 h 2247441"/>
              <a:gd name="connsiteX10" fmla="*/ 7171981 w 9615678"/>
              <a:gd name="connsiteY10" fmla="*/ 2192357 h 2247441"/>
              <a:gd name="connsiteX11" fmla="*/ 4891489 w 9615678"/>
              <a:gd name="connsiteY11" fmla="*/ 2247441 h 2247441"/>
              <a:gd name="connsiteX0" fmla="*/ 0 w 9615678"/>
              <a:gd name="connsiteY0" fmla="*/ 0 h 2227121"/>
              <a:gd name="connsiteX1" fmla="*/ 583894 w 9615678"/>
              <a:gd name="connsiteY1" fmla="*/ 242371 h 2227121"/>
              <a:gd name="connsiteX2" fmla="*/ 2005070 w 9615678"/>
              <a:gd name="connsiteY2" fmla="*/ 319489 h 2227121"/>
              <a:gd name="connsiteX3" fmla="*/ 4583017 w 9615678"/>
              <a:gd name="connsiteY3" fmla="*/ 363557 h 2227121"/>
              <a:gd name="connsiteX4" fmla="*/ 7072829 w 9615678"/>
              <a:gd name="connsiteY4" fmla="*/ 341523 h 2227121"/>
              <a:gd name="connsiteX5" fmla="*/ 9044848 w 9615678"/>
              <a:gd name="connsiteY5" fmla="*/ 716096 h 2227121"/>
              <a:gd name="connsiteX6" fmla="*/ 9551624 w 9615678"/>
              <a:gd name="connsiteY6" fmla="*/ 1211856 h 2227121"/>
              <a:gd name="connsiteX7" fmla="*/ 9562641 w 9615678"/>
              <a:gd name="connsiteY7" fmla="*/ 1685581 h 2227121"/>
              <a:gd name="connsiteX8" fmla="*/ 9132983 w 9615678"/>
              <a:gd name="connsiteY8" fmla="*/ 1972019 h 2227121"/>
              <a:gd name="connsiteX9" fmla="*/ 7987229 w 9615678"/>
              <a:gd name="connsiteY9" fmla="*/ 2126255 h 2227121"/>
              <a:gd name="connsiteX10" fmla="*/ 7171981 w 9615678"/>
              <a:gd name="connsiteY10" fmla="*/ 2192357 h 2227121"/>
              <a:gd name="connsiteX11" fmla="*/ 5866849 w 9615678"/>
              <a:gd name="connsiteY11" fmla="*/ 2227121 h 2227121"/>
              <a:gd name="connsiteX0" fmla="*/ 0 w 9615678"/>
              <a:gd name="connsiteY0" fmla="*/ 0 h 2216961"/>
              <a:gd name="connsiteX1" fmla="*/ 583894 w 9615678"/>
              <a:gd name="connsiteY1" fmla="*/ 242371 h 2216961"/>
              <a:gd name="connsiteX2" fmla="*/ 2005070 w 9615678"/>
              <a:gd name="connsiteY2" fmla="*/ 319489 h 2216961"/>
              <a:gd name="connsiteX3" fmla="*/ 4583017 w 9615678"/>
              <a:gd name="connsiteY3" fmla="*/ 363557 h 2216961"/>
              <a:gd name="connsiteX4" fmla="*/ 7072829 w 9615678"/>
              <a:gd name="connsiteY4" fmla="*/ 341523 h 2216961"/>
              <a:gd name="connsiteX5" fmla="*/ 9044848 w 9615678"/>
              <a:gd name="connsiteY5" fmla="*/ 716096 h 2216961"/>
              <a:gd name="connsiteX6" fmla="*/ 9551624 w 9615678"/>
              <a:gd name="connsiteY6" fmla="*/ 1211856 h 2216961"/>
              <a:gd name="connsiteX7" fmla="*/ 9562641 w 9615678"/>
              <a:gd name="connsiteY7" fmla="*/ 1685581 h 2216961"/>
              <a:gd name="connsiteX8" fmla="*/ 9132983 w 9615678"/>
              <a:gd name="connsiteY8" fmla="*/ 1972019 h 2216961"/>
              <a:gd name="connsiteX9" fmla="*/ 7987229 w 9615678"/>
              <a:gd name="connsiteY9" fmla="*/ 2126255 h 2216961"/>
              <a:gd name="connsiteX10" fmla="*/ 7171981 w 9615678"/>
              <a:gd name="connsiteY10" fmla="*/ 2192357 h 2216961"/>
              <a:gd name="connsiteX11" fmla="*/ 5572209 w 9615678"/>
              <a:gd name="connsiteY11" fmla="*/ 2216961 h 221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15678" h="2216961">
                <a:moveTo>
                  <a:pt x="0" y="0"/>
                </a:moveTo>
                <a:cubicBezTo>
                  <a:pt x="163417" y="33051"/>
                  <a:pt x="249716" y="189123"/>
                  <a:pt x="583894" y="242371"/>
                </a:cubicBezTo>
                <a:cubicBezTo>
                  <a:pt x="918072" y="295619"/>
                  <a:pt x="1338550" y="299291"/>
                  <a:pt x="2005070" y="319489"/>
                </a:cubicBezTo>
                <a:cubicBezTo>
                  <a:pt x="2671590" y="339687"/>
                  <a:pt x="3723701" y="348868"/>
                  <a:pt x="4583017" y="363557"/>
                </a:cubicBezTo>
                <a:cubicBezTo>
                  <a:pt x="5427643" y="367229"/>
                  <a:pt x="6329191" y="282767"/>
                  <a:pt x="7072829" y="341523"/>
                </a:cubicBezTo>
                <a:cubicBezTo>
                  <a:pt x="7816467" y="400279"/>
                  <a:pt x="8631716" y="571041"/>
                  <a:pt x="9044848" y="716096"/>
                </a:cubicBezTo>
                <a:cubicBezTo>
                  <a:pt x="9457980" y="861151"/>
                  <a:pt x="9465325" y="1050275"/>
                  <a:pt x="9551624" y="1211856"/>
                </a:cubicBezTo>
                <a:cubicBezTo>
                  <a:pt x="9637923" y="1373437"/>
                  <a:pt x="9632415" y="1558887"/>
                  <a:pt x="9562641" y="1685581"/>
                </a:cubicBezTo>
                <a:cubicBezTo>
                  <a:pt x="9492868" y="1812275"/>
                  <a:pt x="9395552" y="1898573"/>
                  <a:pt x="9132983" y="1972019"/>
                </a:cubicBezTo>
                <a:cubicBezTo>
                  <a:pt x="8870414" y="2045465"/>
                  <a:pt x="8314063" y="2089532"/>
                  <a:pt x="7987229" y="2126255"/>
                </a:cubicBezTo>
                <a:cubicBezTo>
                  <a:pt x="7660395" y="2162978"/>
                  <a:pt x="7574484" y="2177239"/>
                  <a:pt x="7171981" y="2192357"/>
                </a:cubicBezTo>
                <a:cubicBezTo>
                  <a:pt x="6769478" y="2207475"/>
                  <a:pt x="6454476" y="2199518"/>
                  <a:pt x="5572209" y="2216961"/>
                </a:cubicBezTo>
              </a:path>
            </a:pathLst>
          </a:cu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orme libre : forme 35">
            <a:extLst>
              <a:ext uri="{FF2B5EF4-FFF2-40B4-BE49-F238E27FC236}">
                <a16:creationId xmlns:a16="http://schemas.microsoft.com/office/drawing/2014/main" id="{46DCA5F0-7F8E-4059-9541-61EECECF8B2C}"/>
              </a:ext>
            </a:extLst>
          </p:cNvPr>
          <p:cNvSpPr/>
          <p:nvPr/>
        </p:nvSpPr>
        <p:spPr>
          <a:xfrm>
            <a:off x="1035754" y="1425810"/>
            <a:ext cx="8855568" cy="1927952"/>
          </a:xfrm>
          <a:custGeom>
            <a:avLst/>
            <a:gdLst>
              <a:gd name="connsiteX0" fmla="*/ 432218 w 10501793"/>
              <a:gd name="connsiteY0" fmla="*/ 0 h 4880472"/>
              <a:gd name="connsiteX1" fmla="*/ 3186435 w 10501793"/>
              <a:gd name="connsiteY1" fmla="*/ 44068 h 4880472"/>
              <a:gd name="connsiteX2" fmla="*/ 6965221 w 10501793"/>
              <a:gd name="connsiteY2" fmla="*/ 66101 h 4880472"/>
              <a:gd name="connsiteX3" fmla="*/ 8882156 w 10501793"/>
              <a:gd name="connsiteY3" fmla="*/ 561860 h 4880472"/>
              <a:gd name="connsiteX4" fmla="*/ 6348276 w 10501793"/>
              <a:gd name="connsiteY4" fmla="*/ 947451 h 4880472"/>
              <a:gd name="connsiteX5" fmla="*/ 1655091 w 10501793"/>
              <a:gd name="connsiteY5" fmla="*/ 969484 h 4880472"/>
              <a:gd name="connsiteX6" fmla="*/ 200864 w 10501793"/>
              <a:gd name="connsiteY6" fmla="*/ 1123721 h 4880472"/>
              <a:gd name="connsiteX7" fmla="*/ 123746 w 10501793"/>
              <a:gd name="connsiteY7" fmla="*/ 1487277 h 4880472"/>
              <a:gd name="connsiteX8" fmla="*/ 1247466 w 10501793"/>
              <a:gd name="connsiteY8" fmla="*/ 2027104 h 4880472"/>
              <a:gd name="connsiteX9" fmla="*/ 2822879 w 10501793"/>
              <a:gd name="connsiteY9" fmla="*/ 2445745 h 4880472"/>
              <a:gd name="connsiteX10" fmla="*/ 5455910 w 10501793"/>
              <a:gd name="connsiteY10" fmla="*/ 2511846 h 4880472"/>
              <a:gd name="connsiteX11" fmla="*/ 8055891 w 10501793"/>
              <a:gd name="connsiteY11" fmla="*/ 2533880 h 4880472"/>
              <a:gd name="connsiteX12" fmla="*/ 9961809 w 10501793"/>
              <a:gd name="connsiteY12" fmla="*/ 2610998 h 4880472"/>
              <a:gd name="connsiteX13" fmla="*/ 10501635 w 10501793"/>
              <a:gd name="connsiteY13" fmla="*/ 3349128 h 4880472"/>
              <a:gd name="connsiteX14" fmla="*/ 9928758 w 10501793"/>
              <a:gd name="connsiteY14" fmla="*/ 4010140 h 4880472"/>
              <a:gd name="connsiteX15" fmla="*/ 8166059 w 10501793"/>
              <a:gd name="connsiteY15" fmla="*/ 4483865 h 4880472"/>
              <a:gd name="connsiteX16" fmla="*/ 5852517 w 10501793"/>
              <a:gd name="connsiteY16" fmla="*/ 4671152 h 4880472"/>
              <a:gd name="connsiteX17" fmla="*/ 3164401 w 10501793"/>
              <a:gd name="connsiteY17" fmla="*/ 4825388 h 4880472"/>
              <a:gd name="connsiteX18" fmla="*/ 465269 w 10501793"/>
              <a:gd name="connsiteY18" fmla="*/ 4880472 h 4880472"/>
              <a:gd name="connsiteX0" fmla="*/ 432218 w 10501793"/>
              <a:gd name="connsiteY0" fmla="*/ 0 h 4880472"/>
              <a:gd name="connsiteX1" fmla="*/ 3186435 w 10501793"/>
              <a:gd name="connsiteY1" fmla="*/ 44068 h 4880472"/>
              <a:gd name="connsiteX2" fmla="*/ 6965221 w 10501793"/>
              <a:gd name="connsiteY2" fmla="*/ 66101 h 4880472"/>
              <a:gd name="connsiteX3" fmla="*/ 8882156 w 10501793"/>
              <a:gd name="connsiteY3" fmla="*/ 561860 h 4880472"/>
              <a:gd name="connsiteX4" fmla="*/ 6348276 w 10501793"/>
              <a:gd name="connsiteY4" fmla="*/ 947451 h 4880472"/>
              <a:gd name="connsiteX5" fmla="*/ 1655091 w 10501793"/>
              <a:gd name="connsiteY5" fmla="*/ 969484 h 4880472"/>
              <a:gd name="connsiteX6" fmla="*/ 200864 w 10501793"/>
              <a:gd name="connsiteY6" fmla="*/ 1123721 h 4880472"/>
              <a:gd name="connsiteX7" fmla="*/ 123746 w 10501793"/>
              <a:gd name="connsiteY7" fmla="*/ 1487277 h 4880472"/>
              <a:gd name="connsiteX8" fmla="*/ 1247466 w 10501793"/>
              <a:gd name="connsiteY8" fmla="*/ 2027104 h 4880472"/>
              <a:gd name="connsiteX9" fmla="*/ 2833895 w 10501793"/>
              <a:gd name="connsiteY9" fmla="*/ 2225407 h 4880472"/>
              <a:gd name="connsiteX10" fmla="*/ 5455910 w 10501793"/>
              <a:gd name="connsiteY10" fmla="*/ 2511846 h 4880472"/>
              <a:gd name="connsiteX11" fmla="*/ 8055891 w 10501793"/>
              <a:gd name="connsiteY11" fmla="*/ 2533880 h 4880472"/>
              <a:gd name="connsiteX12" fmla="*/ 9961809 w 10501793"/>
              <a:gd name="connsiteY12" fmla="*/ 2610998 h 4880472"/>
              <a:gd name="connsiteX13" fmla="*/ 10501635 w 10501793"/>
              <a:gd name="connsiteY13" fmla="*/ 3349128 h 4880472"/>
              <a:gd name="connsiteX14" fmla="*/ 9928758 w 10501793"/>
              <a:gd name="connsiteY14" fmla="*/ 4010140 h 4880472"/>
              <a:gd name="connsiteX15" fmla="*/ 8166059 w 10501793"/>
              <a:gd name="connsiteY15" fmla="*/ 4483865 h 4880472"/>
              <a:gd name="connsiteX16" fmla="*/ 5852517 w 10501793"/>
              <a:gd name="connsiteY16" fmla="*/ 4671152 h 4880472"/>
              <a:gd name="connsiteX17" fmla="*/ 3164401 w 10501793"/>
              <a:gd name="connsiteY17" fmla="*/ 4825388 h 4880472"/>
              <a:gd name="connsiteX18" fmla="*/ 465269 w 10501793"/>
              <a:gd name="connsiteY18" fmla="*/ 4880472 h 4880472"/>
              <a:gd name="connsiteX0" fmla="*/ 432218 w 10501793"/>
              <a:gd name="connsiteY0" fmla="*/ 0 h 4880472"/>
              <a:gd name="connsiteX1" fmla="*/ 3186435 w 10501793"/>
              <a:gd name="connsiteY1" fmla="*/ 44068 h 4880472"/>
              <a:gd name="connsiteX2" fmla="*/ 6965221 w 10501793"/>
              <a:gd name="connsiteY2" fmla="*/ 66101 h 4880472"/>
              <a:gd name="connsiteX3" fmla="*/ 8882156 w 10501793"/>
              <a:gd name="connsiteY3" fmla="*/ 561860 h 4880472"/>
              <a:gd name="connsiteX4" fmla="*/ 6348276 w 10501793"/>
              <a:gd name="connsiteY4" fmla="*/ 947451 h 4880472"/>
              <a:gd name="connsiteX5" fmla="*/ 1655091 w 10501793"/>
              <a:gd name="connsiteY5" fmla="*/ 969484 h 4880472"/>
              <a:gd name="connsiteX6" fmla="*/ 200864 w 10501793"/>
              <a:gd name="connsiteY6" fmla="*/ 1123721 h 4880472"/>
              <a:gd name="connsiteX7" fmla="*/ 123746 w 10501793"/>
              <a:gd name="connsiteY7" fmla="*/ 1487277 h 4880472"/>
              <a:gd name="connsiteX8" fmla="*/ 1247466 w 10501793"/>
              <a:gd name="connsiteY8" fmla="*/ 2027104 h 4880472"/>
              <a:gd name="connsiteX9" fmla="*/ 2833895 w 10501793"/>
              <a:gd name="connsiteY9" fmla="*/ 2225407 h 4880472"/>
              <a:gd name="connsiteX10" fmla="*/ 5577096 w 10501793"/>
              <a:gd name="connsiteY10" fmla="*/ 2258458 h 4880472"/>
              <a:gd name="connsiteX11" fmla="*/ 8055891 w 10501793"/>
              <a:gd name="connsiteY11" fmla="*/ 2533880 h 4880472"/>
              <a:gd name="connsiteX12" fmla="*/ 9961809 w 10501793"/>
              <a:gd name="connsiteY12" fmla="*/ 2610998 h 4880472"/>
              <a:gd name="connsiteX13" fmla="*/ 10501635 w 10501793"/>
              <a:gd name="connsiteY13" fmla="*/ 3349128 h 4880472"/>
              <a:gd name="connsiteX14" fmla="*/ 9928758 w 10501793"/>
              <a:gd name="connsiteY14" fmla="*/ 4010140 h 4880472"/>
              <a:gd name="connsiteX15" fmla="*/ 8166059 w 10501793"/>
              <a:gd name="connsiteY15" fmla="*/ 4483865 h 4880472"/>
              <a:gd name="connsiteX16" fmla="*/ 5852517 w 10501793"/>
              <a:gd name="connsiteY16" fmla="*/ 4671152 h 4880472"/>
              <a:gd name="connsiteX17" fmla="*/ 3164401 w 10501793"/>
              <a:gd name="connsiteY17" fmla="*/ 4825388 h 4880472"/>
              <a:gd name="connsiteX18" fmla="*/ 465269 w 10501793"/>
              <a:gd name="connsiteY18" fmla="*/ 4880472 h 4880472"/>
              <a:gd name="connsiteX0" fmla="*/ 432218 w 10501773"/>
              <a:gd name="connsiteY0" fmla="*/ 0 h 4880472"/>
              <a:gd name="connsiteX1" fmla="*/ 3186435 w 10501773"/>
              <a:gd name="connsiteY1" fmla="*/ 44068 h 4880472"/>
              <a:gd name="connsiteX2" fmla="*/ 6965221 w 10501773"/>
              <a:gd name="connsiteY2" fmla="*/ 66101 h 4880472"/>
              <a:gd name="connsiteX3" fmla="*/ 8882156 w 10501773"/>
              <a:gd name="connsiteY3" fmla="*/ 561860 h 4880472"/>
              <a:gd name="connsiteX4" fmla="*/ 6348276 w 10501773"/>
              <a:gd name="connsiteY4" fmla="*/ 947451 h 4880472"/>
              <a:gd name="connsiteX5" fmla="*/ 1655091 w 10501773"/>
              <a:gd name="connsiteY5" fmla="*/ 969484 h 4880472"/>
              <a:gd name="connsiteX6" fmla="*/ 200864 w 10501773"/>
              <a:gd name="connsiteY6" fmla="*/ 1123721 h 4880472"/>
              <a:gd name="connsiteX7" fmla="*/ 123746 w 10501773"/>
              <a:gd name="connsiteY7" fmla="*/ 1487277 h 4880472"/>
              <a:gd name="connsiteX8" fmla="*/ 1247466 w 10501773"/>
              <a:gd name="connsiteY8" fmla="*/ 2027104 h 4880472"/>
              <a:gd name="connsiteX9" fmla="*/ 2833895 w 10501773"/>
              <a:gd name="connsiteY9" fmla="*/ 2225407 h 4880472"/>
              <a:gd name="connsiteX10" fmla="*/ 5577096 w 10501773"/>
              <a:gd name="connsiteY10" fmla="*/ 2258458 h 4880472"/>
              <a:gd name="connsiteX11" fmla="*/ 8177077 w 10501773"/>
              <a:gd name="connsiteY11" fmla="*/ 2280492 h 4880472"/>
              <a:gd name="connsiteX12" fmla="*/ 9961809 w 10501773"/>
              <a:gd name="connsiteY12" fmla="*/ 2610998 h 4880472"/>
              <a:gd name="connsiteX13" fmla="*/ 10501635 w 10501773"/>
              <a:gd name="connsiteY13" fmla="*/ 3349128 h 4880472"/>
              <a:gd name="connsiteX14" fmla="*/ 9928758 w 10501773"/>
              <a:gd name="connsiteY14" fmla="*/ 4010140 h 4880472"/>
              <a:gd name="connsiteX15" fmla="*/ 8166059 w 10501773"/>
              <a:gd name="connsiteY15" fmla="*/ 4483865 h 4880472"/>
              <a:gd name="connsiteX16" fmla="*/ 5852517 w 10501773"/>
              <a:gd name="connsiteY16" fmla="*/ 4671152 h 4880472"/>
              <a:gd name="connsiteX17" fmla="*/ 3164401 w 10501773"/>
              <a:gd name="connsiteY17" fmla="*/ 4825388 h 4880472"/>
              <a:gd name="connsiteX18" fmla="*/ 465269 w 10501773"/>
              <a:gd name="connsiteY18" fmla="*/ 4880472 h 4880472"/>
              <a:gd name="connsiteX0" fmla="*/ 432218 w 10501773"/>
              <a:gd name="connsiteY0" fmla="*/ 0 h 4880472"/>
              <a:gd name="connsiteX1" fmla="*/ 3186435 w 10501773"/>
              <a:gd name="connsiteY1" fmla="*/ 44068 h 4880472"/>
              <a:gd name="connsiteX2" fmla="*/ 6965221 w 10501773"/>
              <a:gd name="connsiteY2" fmla="*/ 66101 h 4880472"/>
              <a:gd name="connsiteX3" fmla="*/ 8882156 w 10501773"/>
              <a:gd name="connsiteY3" fmla="*/ 561860 h 4880472"/>
              <a:gd name="connsiteX4" fmla="*/ 6348276 w 10501773"/>
              <a:gd name="connsiteY4" fmla="*/ 947451 h 4880472"/>
              <a:gd name="connsiteX5" fmla="*/ 1655091 w 10501773"/>
              <a:gd name="connsiteY5" fmla="*/ 969484 h 4880472"/>
              <a:gd name="connsiteX6" fmla="*/ 200864 w 10501773"/>
              <a:gd name="connsiteY6" fmla="*/ 1123721 h 4880472"/>
              <a:gd name="connsiteX7" fmla="*/ 123746 w 10501773"/>
              <a:gd name="connsiteY7" fmla="*/ 1487277 h 4880472"/>
              <a:gd name="connsiteX8" fmla="*/ 1247466 w 10501773"/>
              <a:gd name="connsiteY8" fmla="*/ 2027104 h 4880472"/>
              <a:gd name="connsiteX9" fmla="*/ 2833895 w 10501773"/>
              <a:gd name="connsiteY9" fmla="*/ 2225407 h 4880472"/>
              <a:gd name="connsiteX10" fmla="*/ 5577096 w 10501773"/>
              <a:gd name="connsiteY10" fmla="*/ 2258458 h 4880472"/>
              <a:gd name="connsiteX11" fmla="*/ 8177077 w 10501773"/>
              <a:gd name="connsiteY11" fmla="*/ 2280492 h 4880472"/>
              <a:gd name="connsiteX12" fmla="*/ 9961809 w 10501773"/>
              <a:gd name="connsiteY12" fmla="*/ 2610998 h 4880472"/>
              <a:gd name="connsiteX13" fmla="*/ 10501635 w 10501773"/>
              <a:gd name="connsiteY13" fmla="*/ 3349128 h 4880472"/>
              <a:gd name="connsiteX14" fmla="*/ 9928758 w 10501773"/>
              <a:gd name="connsiteY14" fmla="*/ 4010140 h 4880472"/>
              <a:gd name="connsiteX15" fmla="*/ 8066908 w 10501773"/>
              <a:gd name="connsiteY15" fmla="*/ 4241494 h 4880472"/>
              <a:gd name="connsiteX16" fmla="*/ 5852517 w 10501773"/>
              <a:gd name="connsiteY16" fmla="*/ 4671152 h 4880472"/>
              <a:gd name="connsiteX17" fmla="*/ 3164401 w 10501773"/>
              <a:gd name="connsiteY17" fmla="*/ 4825388 h 4880472"/>
              <a:gd name="connsiteX18" fmla="*/ 465269 w 10501773"/>
              <a:gd name="connsiteY18" fmla="*/ 4880472 h 4880472"/>
              <a:gd name="connsiteX0" fmla="*/ 432218 w 10501773"/>
              <a:gd name="connsiteY0" fmla="*/ 0 h 4880472"/>
              <a:gd name="connsiteX1" fmla="*/ 3186435 w 10501773"/>
              <a:gd name="connsiteY1" fmla="*/ 44068 h 4880472"/>
              <a:gd name="connsiteX2" fmla="*/ 6965221 w 10501773"/>
              <a:gd name="connsiteY2" fmla="*/ 66101 h 4880472"/>
              <a:gd name="connsiteX3" fmla="*/ 8882156 w 10501773"/>
              <a:gd name="connsiteY3" fmla="*/ 561860 h 4880472"/>
              <a:gd name="connsiteX4" fmla="*/ 6348276 w 10501773"/>
              <a:gd name="connsiteY4" fmla="*/ 947451 h 4880472"/>
              <a:gd name="connsiteX5" fmla="*/ 1655091 w 10501773"/>
              <a:gd name="connsiteY5" fmla="*/ 969484 h 4880472"/>
              <a:gd name="connsiteX6" fmla="*/ 200864 w 10501773"/>
              <a:gd name="connsiteY6" fmla="*/ 1123721 h 4880472"/>
              <a:gd name="connsiteX7" fmla="*/ 123746 w 10501773"/>
              <a:gd name="connsiteY7" fmla="*/ 1487277 h 4880472"/>
              <a:gd name="connsiteX8" fmla="*/ 1247466 w 10501773"/>
              <a:gd name="connsiteY8" fmla="*/ 2027104 h 4880472"/>
              <a:gd name="connsiteX9" fmla="*/ 2833895 w 10501773"/>
              <a:gd name="connsiteY9" fmla="*/ 2225407 h 4880472"/>
              <a:gd name="connsiteX10" fmla="*/ 5577096 w 10501773"/>
              <a:gd name="connsiteY10" fmla="*/ 2258458 h 4880472"/>
              <a:gd name="connsiteX11" fmla="*/ 8177077 w 10501773"/>
              <a:gd name="connsiteY11" fmla="*/ 2280492 h 4880472"/>
              <a:gd name="connsiteX12" fmla="*/ 9961809 w 10501773"/>
              <a:gd name="connsiteY12" fmla="*/ 2610998 h 4880472"/>
              <a:gd name="connsiteX13" fmla="*/ 10501635 w 10501773"/>
              <a:gd name="connsiteY13" fmla="*/ 3349128 h 4880472"/>
              <a:gd name="connsiteX14" fmla="*/ 9928758 w 10501773"/>
              <a:gd name="connsiteY14" fmla="*/ 4010140 h 4880472"/>
              <a:gd name="connsiteX15" fmla="*/ 8066908 w 10501773"/>
              <a:gd name="connsiteY15" fmla="*/ 4241494 h 4880472"/>
              <a:gd name="connsiteX16" fmla="*/ 5698281 w 10501773"/>
              <a:gd name="connsiteY16" fmla="*/ 4472848 h 4880472"/>
              <a:gd name="connsiteX17" fmla="*/ 3164401 w 10501773"/>
              <a:gd name="connsiteY17" fmla="*/ 4825388 h 4880472"/>
              <a:gd name="connsiteX18" fmla="*/ 465269 w 10501773"/>
              <a:gd name="connsiteY18" fmla="*/ 4880472 h 4880472"/>
              <a:gd name="connsiteX0" fmla="*/ 432218 w 10501773"/>
              <a:gd name="connsiteY0" fmla="*/ 0 h 4880472"/>
              <a:gd name="connsiteX1" fmla="*/ 3186435 w 10501773"/>
              <a:gd name="connsiteY1" fmla="*/ 44068 h 4880472"/>
              <a:gd name="connsiteX2" fmla="*/ 6965221 w 10501773"/>
              <a:gd name="connsiteY2" fmla="*/ 66101 h 4880472"/>
              <a:gd name="connsiteX3" fmla="*/ 8882156 w 10501773"/>
              <a:gd name="connsiteY3" fmla="*/ 561860 h 4880472"/>
              <a:gd name="connsiteX4" fmla="*/ 6348276 w 10501773"/>
              <a:gd name="connsiteY4" fmla="*/ 947451 h 4880472"/>
              <a:gd name="connsiteX5" fmla="*/ 1655091 w 10501773"/>
              <a:gd name="connsiteY5" fmla="*/ 969484 h 4880472"/>
              <a:gd name="connsiteX6" fmla="*/ 200864 w 10501773"/>
              <a:gd name="connsiteY6" fmla="*/ 1123721 h 4880472"/>
              <a:gd name="connsiteX7" fmla="*/ 123746 w 10501773"/>
              <a:gd name="connsiteY7" fmla="*/ 1487277 h 4880472"/>
              <a:gd name="connsiteX8" fmla="*/ 1247466 w 10501773"/>
              <a:gd name="connsiteY8" fmla="*/ 2027104 h 4880472"/>
              <a:gd name="connsiteX9" fmla="*/ 2833895 w 10501773"/>
              <a:gd name="connsiteY9" fmla="*/ 2225407 h 4880472"/>
              <a:gd name="connsiteX10" fmla="*/ 5577096 w 10501773"/>
              <a:gd name="connsiteY10" fmla="*/ 2258458 h 4880472"/>
              <a:gd name="connsiteX11" fmla="*/ 8177077 w 10501773"/>
              <a:gd name="connsiteY11" fmla="*/ 2280492 h 4880472"/>
              <a:gd name="connsiteX12" fmla="*/ 9961809 w 10501773"/>
              <a:gd name="connsiteY12" fmla="*/ 2610998 h 4880472"/>
              <a:gd name="connsiteX13" fmla="*/ 10501635 w 10501773"/>
              <a:gd name="connsiteY13" fmla="*/ 3349128 h 4880472"/>
              <a:gd name="connsiteX14" fmla="*/ 9928758 w 10501773"/>
              <a:gd name="connsiteY14" fmla="*/ 4010140 h 4880472"/>
              <a:gd name="connsiteX15" fmla="*/ 8066908 w 10501773"/>
              <a:gd name="connsiteY15" fmla="*/ 4241494 h 4880472"/>
              <a:gd name="connsiteX16" fmla="*/ 5698281 w 10501773"/>
              <a:gd name="connsiteY16" fmla="*/ 4472848 h 4880472"/>
              <a:gd name="connsiteX17" fmla="*/ 3186435 w 10501773"/>
              <a:gd name="connsiteY17" fmla="*/ 4638101 h 4880472"/>
              <a:gd name="connsiteX18" fmla="*/ 465269 w 10501773"/>
              <a:gd name="connsiteY18" fmla="*/ 4880472 h 4880472"/>
              <a:gd name="connsiteX0" fmla="*/ 473725 w 10543280"/>
              <a:gd name="connsiteY0" fmla="*/ 0 h 4836404"/>
              <a:gd name="connsiteX1" fmla="*/ 3227942 w 10543280"/>
              <a:gd name="connsiteY1" fmla="*/ 44068 h 4836404"/>
              <a:gd name="connsiteX2" fmla="*/ 7006728 w 10543280"/>
              <a:gd name="connsiteY2" fmla="*/ 66101 h 4836404"/>
              <a:gd name="connsiteX3" fmla="*/ 8923663 w 10543280"/>
              <a:gd name="connsiteY3" fmla="*/ 561860 h 4836404"/>
              <a:gd name="connsiteX4" fmla="*/ 6389783 w 10543280"/>
              <a:gd name="connsiteY4" fmla="*/ 947451 h 4836404"/>
              <a:gd name="connsiteX5" fmla="*/ 1696598 w 10543280"/>
              <a:gd name="connsiteY5" fmla="*/ 969484 h 4836404"/>
              <a:gd name="connsiteX6" fmla="*/ 242371 w 10543280"/>
              <a:gd name="connsiteY6" fmla="*/ 1123721 h 4836404"/>
              <a:gd name="connsiteX7" fmla="*/ 165253 w 10543280"/>
              <a:gd name="connsiteY7" fmla="*/ 1487277 h 4836404"/>
              <a:gd name="connsiteX8" fmla="*/ 1288973 w 10543280"/>
              <a:gd name="connsiteY8" fmla="*/ 2027104 h 4836404"/>
              <a:gd name="connsiteX9" fmla="*/ 2875402 w 10543280"/>
              <a:gd name="connsiteY9" fmla="*/ 2225407 h 4836404"/>
              <a:gd name="connsiteX10" fmla="*/ 5618603 w 10543280"/>
              <a:gd name="connsiteY10" fmla="*/ 2258458 h 4836404"/>
              <a:gd name="connsiteX11" fmla="*/ 8218584 w 10543280"/>
              <a:gd name="connsiteY11" fmla="*/ 2280492 h 4836404"/>
              <a:gd name="connsiteX12" fmla="*/ 10003316 w 10543280"/>
              <a:gd name="connsiteY12" fmla="*/ 2610998 h 4836404"/>
              <a:gd name="connsiteX13" fmla="*/ 10543142 w 10543280"/>
              <a:gd name="connsiteY13" fmla="*/ 3349128 h 4836404"/>
              <a:gd name="connsiteX14" fmla="*/ 9970265 w 10543280"/>
              <a:gd name="connsiteY14" fmla="*/ 4010140 h 4836404"/>
              <a:gd name="connsiteX15" fmla="*/ 8108415 w 10543280"/>
              <a:gd name="connsiteY15" fmla="*/ 4241494 h 4836404"/>
              <a:gd name="connsiteX16" fmla="*/ 5739788 w 10543280"/>
              <a:gd name="connsiteY16" fmla="*/ 4472848 h 4836404"/>
              <a:gd name="connsiteX17" fmla="*/ 3227942 w 10543280"/>
              <a:gd name="connsiteY17" fmla="*/ 4638101 h 4836404"/>
              <a:gd name="connsiteX18" fmla="*/ 0 w 10543280"/>
              <a:gd name="connsiteY18" fmla="*/ 4836404 h 4836404"/>
              <a:gd name="connsiteX0" fmla="*/ 473725 w 10543280"/>
              <a:gd name="connsiteY0" fmla="*/ 0 h 4836404"/>
              <a:gd name="connsiteX1" fmla="*/ 3227942 w 10543280"/>
              <a:gd name="connsiteY1" fmla="*/ 44068 h 4836404"/>
              <a:gd name="connsiteX2" fmla="*/ 7006728 w 10543280"/>
              <a:gd name="connsiteY2" fmla="*/ 66101 h 4836404"/>
              <a:gd name="connsiteX3" fmla="*/ 8923663 w 10543280"/>
              <a:gd name="connsiteY3" fmla="*/ 561860 h 4836404"/>
              <a:gd name="connsiteX4" fmla="*/ 6389783 w 10543280"/>
              <a:gd name="connsiteY4" fmla="*/ 947451 h 4836404"/>
              <a:gd name="connsiteX5" fmla="*/ 1696598 w 10543280"/>
              <a:gd name="connsiteY5" fmla="*/ 969484 h 4836404"/>
              <a:gd name="connsiteX6" fmla="*/ 242371 w 10543280"/>
              <a:gd name="connsiteY6" fmla="*/ 1123721 h 4836404"/>
              <a:gd name="connsiteX7" fmla="*/ 165253 w 10543280"/>
              <a:gd name="connsiteY7" fmla="*/ 1487277 h 4836404"/>
              <a:gd name="connsiteX8" fmla="*/ 1288973 w 10543280"/>
              <a:gd name="connsiteY8" fmla="*/ 2027104 h 4836404"/>
              <a:gd name="connsiteX9" fmla="*/ 2875402 w 10543280"/>
              <a:gd name="connsiteY9" fmla="*/ 2225407 h 4836404"/>
              <a:gd name="connsiteX10" fmla="*/ 5618603 w 10543280"/>
              <a:gd name="connsiteY10" fmla="*/ 2258458 h 4836404"/>
              <a:gd name="connsiteX11" fmla="*/ 8218584 w 10543280"/>
              <a:gd name="connsiteY11" fmla="*/ 2280492 h 4836404"/>
              <a:gd name="connsiteX12" fmla="*/ 10003316 w 10543280"/>
              <a:gd name="connsiteY12" fmla="*/ 2610998 h 4836404"/>
              <a:gd name="connsiteX13" fmla="*/ 10543142 w 10543280"/>
              <a:gd name="connsiteY13" fmla="*/ 3349128 h 4836404"/>
              <a:gd name="connsiteX14" fmla="*/ 9970265 w 10543280"/>
              <a:gd name="connsiteY14" fmla="*/ 4010140 h 4836404"/>
              <a:gd name="connsiteX15" fmla="*/ 8108415 w 10543280"/>
              <a:gd name="connsiteY15" fmla="*/ 4241494 h 4836404"/>
              <a:gd name="connsiteX16" fmla="*/ 5739788 w 10543280"/>
              <a:gd name="connsiteY16" fmla="*/ 4472848 h 4836404"/>
              <a:gd name="connsiteX17" fmla="*/ 3227942 w 10543280"/>
              <a:gd name="connsiteY17" fmla="*/ 4638101 h 4836404"/>
              <a:gd name="connsiteX18" fmla="*/ 0 w 10543280"/>
              <a:gd name="connsiteY18" fmla="*/ 4836404 h 4836404"/>
              <a:gd name="connsiteX0" fmla="*/ 473725 w 10543280"/>
              <a:gd name="connsiteY0" fmla="*/ 0 h 4836404"/>
              <a:gd name="connsiteX1" fmla="*/ 3227942 w 10543280"/>
              <a:gd name="connsiteY1" fmla="*/ 44068 h 4836404"/>
              <a:gd name="connsiteX2" fmla="*/ 7006728 w 10543280"/>
              <a:gd name="connsiteY2" fmla="*/ 66101 h 4836404"/>
              <a:gd name="connsiteX3" fmla="*/ 8923663 w 10543280"/>
              <a:gd name="connsiteY3" fmla="*/ 561860 h 4836404"/>
              <a:gd name="connsiteX4" fmla="*/ 6389783 w 10543280"/>
              <a:gd name="connsiteY4" fmla="*/ 947451 h 4836404"/>
              <a:gd name="connsiteX5" fmla="*/ 1696598 w 10543280"/>
              <a:gd name="connsiteY5" fmla="*/ 969484 h 4836404"/>
              <a:gd name="connsiteX6" fmla="*/ 242371 w 10543280"/>
              <a:gd name="connsiteY6" fmla="*/ 1123721 h 4836404"/>
              <a:gd name="connsiteX7" fmla="*/ 165253 w 10543280"/>
              <a:gd name="connsiteY7" fmla="*/ 1487277 h 4836404"/>
              <a:gd name="connsiteX8" fmla="*/ 1288973 w 10543280"/>
              <a:gd name="connsiteY8" fmla="*/ 2027104 h 4836404"/>
              <a:gd name="connsiteX9" fmla="*/ 2875402 w 10543280"/>
              <a:gd name="connsiteY9" fmla="*/ 2225407 h 4836404"/>
              <a:gd name="connsiteX10" fmla="*/ 5618603 w 10543280"/>
              <a:gd name="connsiteY10" fmla="*/ 2258458 h 4836404"/>
              <a:gd name="connsiteX11" fmla="*/ 8218584 w 10543280"/>
              <a:gd name="connsiteY11" fmla="*/ 2280492 h 4836404"/>
              <a:gd name="connsiteX12" fmla="*/ 10003316 w 10543280"/>
              <a:gd name="connsiteY12" fmla="*/ 2610998 h 4836404"/>
              <a:gd name="connsiteX13" fmla="*/ 10543142 w 10543280"/>
              <a:gd name="connsiteY13" fmla="*/ 3349128 h 4836404"/>
              <a:gd name="connsiteX14" fmla="*/ 9970265 w 10543280"/>
              <a:gd name="connsiteY14" fmla="*/ 4010140 h 4836404"/>
              <a:gd name="connsiteX15" fmla="*/ 8108415 w 10543280"/>
              <a:gd name="connsiteY15" fmla="*/ 4241494 h 4836404"/>
              <a:gd name="connsiteX16" fmla="*/ 5662669 w 10543280"/>
              <a:gd name="connsiteY16" fmla="*/ 4296579 h 4836404"/>
              <a:gd name="connsiteX17" fmla="*/ 3227942 w 10543280"/>
              <a:gd name="connsiteY17" fmla="*/ 4638101 h 4836404"/>
              <a:gd name="connsiteX18" fmla="*/ 0 w 10543280"/>
              <a:gd name="connsiteY18" fmla="*/ 4836404 h 4836404"/>
              <a:gd name="connsiteX0" fmla="*/ 473725 w 10543280"/>
              <a:gd name="connsiteY0" fmla="*/ 0 h 4836404"/>
              <a:gd name="connsiteX1" fmla="*/ 3227942 w 10543280"/>
              <a:gd name="connsiteY1" fmla="*/ 44068 h 4836404"/>
              <a:gd name="connsiteX2" fmla="*/ 7006728 w 10543280"/>
              <a:gd name="connsiteY2" fmla="*/ 66101 h 4836404"/>
              <a:gd name="connsiteX3" fmla="*/ 8923663 w 10543280"/>
              <a:gd name="connsiteY3" fmla="*/ 561860 h 4836404"/>
              <a:gd name="connsiteX4" fmla="*/ 6389783 w 10543280"/>
              <a:gd name="connsiteY4" fmla="*/ 947451 h 4836404"/>
              <a:gd name="connsiteX5" fmla="*/ 1696598 w 10543280"/>
              <a:gd name="connsiteY5" fmla="*/ 969484 h 4836404"/>
              <a:gd name="connsiteX6" fmla="*/ 242371 w 10543280"/>
              <a:gd name="connsiteY6" fmla="*/ 1123721 h 4836404"/>
              <a:gd name="connsiteX7" fmla="*/ 165253 w 10543280"/>
              <a:gd name="connsiteY7" fmla="*/ 1487277 h 4836404"/>
              <a:gd name="connsiteX8" fmla="*/ 1288973 w 10543280"/>
              <a:gd name="connsiteY8" fmla="*/ 2027104 h 4836404"/>
              <a:gd name="connsiteX9" fmla="*/ 2875402 w 10543280"/>
              <a:gd name="connsiteY9" fmla="*/ 2225407 h 4836404"/>
              <a:gd name="connsiteX10" fmla="*/ 5618603 w 10543280"/>
              <a:gd name="connsiteY10" fmla="*/ 2258458 h 4836404"/>
              <a:gd name="connsiteX11" fmla="*/ 8218584 w 10543280"/>
              <a:gd name="connsiteY11" fmla="*/ 2280492 h 4836404"/>
              <a:gd name="connsiteX12" fmla="*/ 10003316 w 10543280"/>
              <a:gd name="connsiteY12" fmla="*/ 2610998 h 4836404"/>
              <a:gd name="connsiteX13" fmla="*/ 10543142 w 10543280"/>
              <a:gd name="connsiteY13" fmla="*/ 3349128 h 4836404"/>
              <a:gd name="connsiteX14" fmla="*/ 9970265 w 10543280"/>
              <a:gd name="connsiteY14" fmla="*/ 4010140 h 4836404"/>
              <a:gd name="connsiteX15" fmla="*/ 8108415 w 10543280"/>
              <a:gd name="connsiteY15" fmla="*/ 4241494 h 4836404"/>
              <a:gd name="connsiteX16" fmla="*/ 5662669 w 10543280"/>
              <a:gd name="connsiteY16" fmla="*/ 4296579 h 4836404"/>
              <a:gd name="connsiteX17" fmla="*/ 2952520 w 10543280"/>
              <a:gd name="connsiteY17" fmla="*/ 4307595 h 4836404"/>
              <a:gd name="connsiteX18" fmla="*/ 0 w 10543280"/>
              <a:gd name="connsiteY18" fmla="*/ 4836404 h 4836404"/>
              <a:gd name="connsiteX0" fmla="*/ 583894 w 10653449"/>
              <a:gd name="connsiteY0" fmla="*/ 0 h 4572000"/>
              <a:gd name="connsiteX1" fmla="*/ 3338111 w 10653449"/>
              <a:gd name="connsiteY1" fmla="*/ 44068 h 4572000"/>
              <a:gd name="connsiteX2" fmla="*/ 7116897 w 10653449"/>
              <a:gd name="connsiteY2" fmla="*/ 66101 h 4572000"/>
              <a:gd name="connsiteX3" fmla="*/ 9033832 w 10653449"/>
              <a:gd name="connsiteY3" fmla="*/ 561860 h 4572000"/>
              <a:gd name="connsiteX4" fmla="*/ 6499952 w 10653449"/>
              <a:gd name="connsiteY4" fmla="*/ 947451 h 4572000"/>
              <a:gd name="connsiteX5" fmla="*/ 1806767 w 10653449"/>
              <a:gd name="connsiteY5" fmla="*/ 969484 h 4572000"/>
              <a:gd name="connsiteX6" fmla="*/ 352540 w 10653449"/>
              <a:gd name="connsiteY6" fmla="*/ 1123721 h 4572000"/>
              <a:gd name="connsiteX7" fmla="*/ 275422 w 10653449"/>
              <a:gd name="connsiteY7" fmla="*/ 1487277 h 4572000"/>
              <a:gd name="connsiteX8" fmla="*/ 1399142 w 10653449"/>
              <a:gd name="connsiteY8" fmla="*/ 2027104 h 4572000"/>
              <a:gd name="connsiteX9" fmla="*/ 2985571 w 10653449"/>
              <a:gd name="connsiteY9" fmla="*/ 2225407 h 4572000"/>
              <a:gd name="connsiteX10" fmla="*/ 5728772 w 10653449"/>
              <a:gd name="connsiteY10" fmla="*/ 2258458 h 4572000"/>
              <a:gd name="connsiteX11" fmla="*/ 8328753 w 10653449"/>
              <a:gd name="connsiteY11" fmla="*/ 2280492 h 4572000"/>
              <a:gd name="connsiteX12" fmla="*/ 10113485 w 10653449"/>
              <a:gd name="connsiteY12" fmla="*/ 2610998 h 4572000"/>
              <a:gd name="connsiteX13" fmla="*/ 10653311 w 10653449"/>
              <a:gd name="connsiteY13" fmla="*/ 3349128 h 4572000"/>
              <a:gd name="connsiteX14" fmla="*/ 10080434 w 10653449"/>
              <a:gd name="connsiteY14" fmla="*/ 4010140 h 4572000"/>
              <a:gd name="connsiteX15" fmla="*/ 8218584 w 10653449"/>
              <a:gd name="connsiteY15" fmla="*/ 4241494 h 4572000"/>
              <a:gd name="connsiteX16" fmla="*/ 5772838 w 10653449"/>
              <a:gd name="connsiteY16" fmla="*/ 4296579 h 4572000"/>
              <a:gd name="connsiteX17" fmla="*/ 3062689 w 10653449"/>
              <a:gd name="connsiteY17" fmla="*/ 4307595 h 4572000"/>
              <a:gd name="connsiteX18" fmla="*/ 0 w 10653449"/>
              <a:gd name="connsiteY18" fmla="*/ 4572000 h 4572000"/>
              <a:gd name="connsiteX0" fmla="*/ 583894 w 10653449"/>
              <a:gd name="connsiteY0" fmla="*/ 0 h 4572000"/>
              <a:gd name="connsiteX1" fmla="*/ 3338111 w 10653449"/>
              <a:gd name="connsiteY1" fmla="*/ 44068 h 4572000"/>
              <a:gd name="connsiteX2" fmla="*/ 7116897 w 10653449"/>
              <a:gd name="connsiteY2" fmla="*/ 66101 h 4572000"/>
              <a:gd name="connsiteX3" fmla="*/ 9033832 w 10653449"/>
              <a:gd name="connsiteY3" fmla="*/ 561860 h 4572000"/>
              <a:gd name="connsiteX4" fmla="*/ 6499952 w 10653449"/>
              <a:gd name="connsiteY4" fmla="*/ 947451 h 4572000"/>
              <a:gd name="connsiteX5" fmla="*/ 1806767 w 10653449"/>
              <a:gd name="connsiteY5" fmla="*/ 969484 h 4572000"/>
              <a:gd name="connsiteX6" fmla="*/ 352540 w 10653449"/>
              <a:gd name="connsiteY6" fmla="*/ 1123721 h 4572000"/>
              <a:gd name="connsiteX7" fmla="*/ 275422 w 10653449"/>
              <a:gd name="connsiteY7" fmla="*/ 1487277 h 4572000"/>
              <a:gd name="connsiteX8" fmla="*/ 1399142 w 10653449"/>
              <a:gd name="connsiteY8" fmla="*/ 2027104 h 4572000"/>
              <a:gd name="connsiteX9" fmla="*/ 2985571 w 10653449"/>
              <a:gd name="connsiteY9" fmla="*/ 2225407 h 4572000"/>
              <a:gd name="connsiteX10" fmla="*/ 5728772 w 10653449"/>
              <a:gd name="connsiteY10" fmla="*/ 2258458 h 4572000"/>
              <a:gd name="connsiteX11" fmla="*/ 8328753 w 10653449"/>
              <a:gd name="connsiteY11" fmla="*/ 2280492 h 4572000"/>
              <a:gd name="connsiteX12" fmla="*/ 10113485 w 10653449"/>
              <a:gd name="connsiteY12" fmla="*/ 2610998 h 4572000"/>
              <a:gd name="connsiteX13" fmla="*/ 10653311 w 10653449"/>
              <a:gd name="connsiteY13" fmla="*/ 3349128 h 4572000"/>
              <a:gd name="connsiteX14" fmla="*/ 10080434 w 10653449"/>
              <a:gd name="connsiteY14" fmla="*/ 4010140 h 4572000"/>
              <a:gd name="connsiteX15" fmla="*/ 8218584 w 10653449"/>
              <a:gd name="connsiteY15" fmla="*/ 4241494 h 4572000"/>
              <a:gd name="connsiteX16" fmla="*/ 5772838 w 10653449"/>
              <a:gd name="connsiteY16" fmla="*/ 4296579 h 4572000"/>
              <a:gd name="connsiteX17" fmla="*/ 3437263 w 10653449"/>
              <a:gd name="connsiteY17" fmla="*/ 4307595 h 4572000"/>
              <a:gd name="connsiteX18" fmla="*/ 0 w 10653449"/>
              <a:gd name="connsiteY18" fmla="*/ 4572000 h 4572000"/>
              <a:gd name="connsiteX0" fmla="*/ 432219 w 10501774"/>
              <a:gd name="connsiteY0" fmla="*/ 0 h 4439798"/>
              <a:gd name="connsiteX1" fmla="*/ 3186436 w 10501774"/>
              <a:gd name="connsiteY1" fmla="*/ 44068 h 4439798"/>
              <a:gd name="connsiteX2" fmla="*/ 6965222 w 10501774"/>
              <a:gd name="connsiteY2" fmla="*/ 66101 h 4439798"/>
              <a:gd name="connsiteX3" fmla="*/ 8882157 w 10501774"/>
              <a:gd name="connsiteY3" fmla="*/ 561860 h 4439798"/>
              <a:gd name="connsiteX4" fmla="*/ 6348277 w 10501774"/>
              <a:gd name="connsiteY4" fmla="*/ 947451 h 4439798"/>
              <a:gd name="connsiteX5" fmla="*/ 1655092 w 10501774"/>
              <a:gd name="connsiteY5" fmla="*/ 969484 h 4439798"/>
              <a:gd name="connsiteX6" fmla="*/ 200865 w 10501774"/>
              <a:gd name="connsiteY6" fmla="*/ 1123721 h 4439798"/>
              <a:gd name="connsiteX7" fmla="*/ 123747 w 10501774"/>
              <a:gd name="connsiteY7" fmla="*/ 1487277 h 4439798"/>
              <a:gd name="connsiteX8" fmla="*/ 1247467 w 10501774"/>
              <a:gd name="connsiteY8" fmla="*/ 2027104 h 4439798"/>
              <a:gd name="connsiteX9" fmla="*/ 2833896 w 10501774"/>
              <a:gd name="connsiteY9" fmla="*/ 2225407 h 4439798"/>
              <a:gd name="connsiteX10" fmla="*/ 5577097 w 10501774"/>
              <a:gd name="connsiteY10" fmla="*/ 2258458 h 4439798"/>
              <a:gd name="connsiteX11" fmla="*/ 8177078 w 10501774"/>
              <a:gd name="connsiteY11" fmla="*/ 2280492 h 4439798"/>
              <a:gd name="connsiteX12" fmla="*/ 9961810 w 10501774"/>
              <a:gd name="connsiteY12" fmla="*/ 2610998 h 4439798"/>
              <a:gd name="connsiteX13" fmla="*/ 10501636 w 10501774"/>
              <a:gd name="connsiteY13" fmla="*/ 3349128 h 4439798"/>
              <a:gd name="connsiteX14" fmla="*/ 9928759 w 10501774"/>
              <a:gd name="connsiteY14" fmla="*/ 4010140 h 4439798"/>
              <a:gd name="connsiteX15" fmla="*/ 8066909 w 10501774"/>
              <a:gd name="connsiteY15" fmla="*/ 4241494 h 4439798"/>
              <a:gd name="connsiteX16" fmla="*/ 5621163 w 10501774"/>
              <a:gd name="connsiteY16" fmla="*/ 4296579 h 4439798"/>
              <a:gd name="connsiteX17" fmla="*/ 3285588 w 10501774"/>
              <a:gd name="connsiteY17" fmla="*/ 4307595 h 4439798"/>
              <a:gd name="connsiteX18" fmla="*/ 410185 w 10501774"/>
              <a:gd name="connsiteY18" fmla="*/ 4439798 h 4439798"/>
              <a:gd name="connsiteX0" fmla="*/ 432219 w 10501774"/>
              <a:gd name="connsiteY0" fmla="*/ 0 h 4439798"/>
              <a:gd name="connsiteX1" fmla="*/ 3186436 w 10501774"/>
              <a:gd name="connsiteY1" fmla="*/ 44068 h 4439798"/>
              <a:gd name="connsiteX2" fmla="*/ 6965222 w 10501774"/>
              <a:gd name="connsiteY2" fmla="*/ 66101 h 4439798"/>
              <a:gd name="connsiteX3" fmla="*/ 8882157 w 10501774"/>
              <a:gd name="connsiteY3" fmla="*/ 561860 h 4439798"/>
              <a:gd name="connsiteX4" fmla="*/ 6348277 w 10501774"/>
              <a:gd name="connsiteY4" fmla="*/ 947451 h 4439798"/>
              <a:gd name="connsiteX5" fmla="*/ 1655092 w 10501774"/>
              <a:gd name="connsiteY5" fmla="*/ 969484 h 4439798"/>
              <a:gd name="connsiteX6" fmla="*/ 200865 w 10501774"/>
              <a:gd name="connsiteY6" fmla="*/ 1123721 h 4439798"/>
              <a:gd name="connsiteX7" fmla="*/ 123747 w 10501774"/>
              <a:gd name="connsiteY7" fmla="*/ 1487277 h 4439798"/>
              <a:gd name="connsiteX8" fmla="*/ 1247467 w 10501774"/>
              <a:gd name="connsiteY8" fmla="*/ 2027104 h 4439798"/>
              <a:gd name="connsiteX9" fmla="*/ 2833896 w 10501774"/>
              <a:gd name="connsiteY9" fmla="*/ 2225407 h 4439798"/>
              <a:gd name="connsiteX10" fmla="*/ 5577097 w 10501774"/>
              <a:gd name="connsiteY10" fmla="*/ 2258458 h 4439798"/>
              <a:gd name="connsiteX11" fmla="*/ 8177078 w 10501774"/>
              <a:gd name="connsiteY11" fmla="*/ 2280492 h 4439798"/>
              <a:gd name="connsiteX12" fmla="*/ 9961810 w 10501774"/>
              <a:gd name="connsiteY12" fmla="*/ 2610998 h 4439798"/>
              <a:gd name="connsiteX13" fmla="*/ 10501636 w 10501774"/>
              <a:gd name="connsiteY13" fmla="*/ 3349128 h 4439798"/>
              <a:gd name="connsiteX14" fmla="*/ 9928759 w 10501774"/>
              <a:gd name="connsiteY14" fmla="*/ 4010140 h 4439798"/>
              <a:gd name="connsiteX15" fmla="*/ 8066909 w 10501774"/>
              <a:gd name="connsiteY15" fmla="*/ 4241494 h 4439798"/>
              <a:gd name="connsiteX16" fmla="*/ 5621163 w 10501774"/>
              <a:gd name="connsiteY16" fmla="*/ 4296579 h 4439798"/>
              <a:gd name="connsiteX17" fmla="*/ 3285588 w 10501774"/>
              <a:gd name="connsiteY17" fmla="*/ 4307595 h 4439798"/>
              <a:gd name="connsiteX18" fmla="*/ 410185 w 10501774"/>
              <a:gd name="connsiteY18" fmla="*/ 4439798 h 4439798"/>
              <a:gd name="connsiteX0" fmla="*/ 432219 w 10501774"/>
              <a:gd name="connsiteY0" fmla="*/ 0 h 4439798"/>
              <a:gd name="connsiteX1" fmla="*/ 3186436 w 10501774"/>
              <a:gd name="connsiteY1" fmla="*/ 44068 h 4439798"/>
              <a:gd name="connsiteX2" fmla="*/ 6965222 w 10501774"/>
              <a:gd name="connsiteY2" fmla="*/ 66101 h 4439798"/>
              <a:gd name="connsiteX3" fmla="*/ 8882157 w 10501774"/>
              <a:gd name="connsiteY3" fmla="*/ 561860 h 4439798"/>
              <a:gd name="connsiteX4" fmla="*/ 6348277 w 10501774"/>
              <a:gd name="connsiteY4" fmla="*/ 947451 h 4439798"/>
              <a:gd name="connsiteX5" fmla="*/ 1655092 w 10501774"/>
              <a:gd name="connsiteY5" fmla="*/ 969484 h 4439798"/>
              <a:gd name="connsiteX6" fmla="*/ 200865 w 10501774"/>
              <a:gd name="connsiteY6" fmla="*/ 1123721 h 4439798"/>
              <a:gd name="connsiteX7" fmla="*/ 123747 w 10501774"/>
              <a:gd name="connsiteY7" fmla="*/ 1487277 h 4439798"/>
              <a:gd name="connsiteX8" fmla="*/ 1247467 w 10501774"/>
              <a:gd name="connsiteY8" fmla="*/ 2027104 h 4439798"/>
              <a:gd name="connsiteX9" fmla="*/ 2833896 w 10501774"/>
              <a:gd name="connsiteY9" fmla="*/ 2225407 h 4439798"/>
              <a:gd name="connsiteX10" fmla="*/ 5577097 w 10501774"/>
              <a:gd name="connsiteY10" fmla="*/ 2258458 h 4439798"/>
              <a:gd name="connsiteX11" fmla="*/ 8177078 w 10501774"/>
              <a:gd name="connsiteY11" fmla="*/ 2280492 h 4439798"/>
              <a:gd name="connsiteX12" fmla="*/ 9961810 w 10501774"/>
              <a:gd name="connsiteY12" fmla="*/ 2610998 h 4439798"/>
              <a:gd name="connsiteX13" fmla="*/ 10501636 w 10501774"/>
              <a:gd name="connsiteY13" fmla="*/ 3349128 h 4439798"/>
              <a:gd name="connsiteX14" fmla="*/ 9928759 w 10501774"/>
              <a:gd name="connsiteY14" fmla="*/ 4010140 h 4439798"/>
              <a:gd name="connsiteX15" fmla="*/ 8066909 w 10501774"/>
              <a:gd name="connsiteY15" fmla="*/ 4241494 h 4439798"/>
              <a:gd name="connsiteX16" fmla="*/ 5621163 w 10501774"/>
              <a:gd name="connsiteY16" fmla="*/ 4296579 h 4439798"/>
              <a:gd name="connsiteX17" fmla="*/ 3318639 w 10501774"/>
              <a:gd name="connsiteY17" fmla="*/ 4274544 h 4439798"/>
              <a:gd name="connsiteX18" fmla="*/ 410185 w 10501774"/>
              <a:gd name="connsiteY18" fmla="*/ 4439798 h 4439798"/>
              <a:gd name="connsiteX0" fmla="*/ 432219 w 10506514"/>
              <a:gd name="connsiteY0" fmla="*/ 0 h 4439798"/>
              <a:gd name="connsiteX1" fmla="*/ 3186436 w 10506514"/>
              <a:gd name="connsiteY1" fmla="*/ 44068 h 4439798"/>
              <a:gd name="connsiteX2" fmla="*/ 6965222 w 10506514"/>
              <a:gd name="connsiteY2" fmla="*/ 66101 h 4439798"/>
              <a:gd name="connsiteX3" fmla="*/ 8882157 w 10506514"/>
              <a:gd name="connsiteY3" fmla="*/ 561860 h 4439798"/>
              <a:gd name="connsiteX4" fmla="*/ 6348277 w 10506514"/>
              <a:gd name="connsiteY4" fmla="*/ 947451 h 4439798"/>
              <a:gd name="connsiteX5" fmla="*/ 1655092 w 10506514"/>
              <a:gd name="connsiteY5" fmla="*/ 969484 h 4439798"/>
              <a:gd name="connsiteX6" fmla="*/ 200865 w 10506514"/>
              <a:gd name="connsiteY6" fmla="*/ 1123721 h 4439798"/>
              <a:gd name="connsiteX7" fmla="*/ 123747 w 10506514"/>
              <a:gd name="connsiteY7" fmla="*/ 1487277 h 4439798"/>
              <a:gd name="connsiteX8" fmla="*/ 1247467 w 10506514"/>
              <a:gd name="connsiteY8" fmla="*/ 2027104 h 4439798"/>
              <a:gd name="connsiteX9" fmla="*/ 2833896 w 10506514"/>
              <a:gd name="connsiteY9" fmla="*/ 2225407 h 4439798"/>
              <a:gd name="connsiteX10" fmla="*/ 5577097 w 10506514"/>
              <a:gd name="connsiteY10" fmla="*/ 2258458 h 4439798"/>
              <a:gd name="connsiteX11" fmla="*/ 8177078 w 10506514"/>
              <a:gd name="connsiteY11" fmla="*/ 2280492 h 4439798"/>
              <a:gd name="connsiteX12" fmla="*/ 9961810 w 10506514"/>
              <a:gd name="connsiteY12" fmla="*/ 2610998 h 4439798"/>
              <a:gd name="connsiteX13" fmla="*/ 10501636 w 10506514"/>
              <a:gd name="connsiteY13" fmla="*/ 3349128 h 4439798"/>
              <a:gd name="connsiteX14" fmla="*/ 9730455 w 10506514"/>
              <a:gd name="connsiteY14" fmla="*/ 3910988 h 4439798"/>
              <a:gd name="connsiteX15" fmla="*/ 8066909 w 10506514"/>
              <a:gd name="connsiteY15" fmla="*/ 4241494 h 4439798"/>
              <a:gd name="connsiteX16" fmla="*/ 5621163 w 10506514"/>
              <a:gd name="connsiteY16" fmla="*/ 4296579 h 4439798"/>
              <a:gd name="connsiteX17" fmla="*/ 3318639 w 10506514"/>
              <a:gd name="connsiteY17" fmla="*/ 4274544 h 4439798"/>
              <a:gd name="connsiteX18" fmla="*/ 410185 w 10506514"/>
              <a:gd name="connsiteY18" fmla="*/ 4439798 h 4439798"/>
              <a:gd name="connsiteX0" fmla="*/ 432219 w 10506514"/>
              <a:gd name="connsiteY0" fmla="*/ 0 h 4439798"/>
              <a:gd name="connsiteX1" fmla="*/ 3186436 w 10506514"/>
              <a:gd name="connsiteY1" fmla="*/ 44068 h 4439798"/>
              <a:gd name="connsiteX2" fmla="*/ 6965222 w 10506514"/>
              <a:gd name="connsiteY2" fmla="*/ 66101 h 4439798"/>
              <a:gd name="connsiteX3" fmla="*/ 8882157 w 10506514"/>
              <a:gd name="connsiteY3" fmla="*/ 561860 h 4439798"/>
              <a:gd name="connsiteX4" fmla="*/ 6348277 w 10506514"/>
              <a:gd name="connsiteY4" fmla="*/ 947451 h 4439798"/>
              <a:gd name="connsiteX5" fmla="*/ 1655092 w 10506514"/>
              <a:gd name="connsiteY5" fmla="*/ 969484 h 4439798"/>
              <a:gd name="connsiteX6" fmla="*/ 200865 w 10506514"/>
              <a:gd name="connsiteY6" fmla="*/ 1123721 h 4439798"/>
              <a:gd name="connsiteX7" fmla="*/ 123747 w 10506514"/>
              <a:gd name="connsiteY7" fmla="*/ 1487277 h 4439798"/>
              <a:gd name="connsiteX8" fmla="*/ 1247467 w 10506514"/>
              <a:gd name="connsiteY8" fmla="*/ 2027104 h 4439798"/>
              <a:gd name="connsiteX9" fmla="*/ 2833896 w 10506514"/>
              <a:gd name="connsiteY9" fmla="*/ 2225407 h 4439798"/>
              <a:gd name="connsiteX10" fmla="*/ 5577097 w 10506514"/>
              <a:gd name="connsiteY10" fmla="*/ 2258458 h 4439798"/>
              <a:gd name="connsiteX11" fmla="*/ 8177078 w 10506514"/>
              <a:gd name="connsiteY11" fmla="*/ 2280492 h 4439798"/>
              <a:gd name="connsiteX12" fmla="*/ 9961810 w 10506514"/>
              <a:gd name="connsiteY12" fmla="*/ 2610998 h 4439798"/>
              <a:gd name="connsiteX13" fmla="*/ 10501636 w 10506514"/>
              <a:gd name="connsiteY13" fmla="*/ 3349128 h 4439798"/>
              <a:gd name="connsiteX14" fmla="*/ 9730455 w 10506514"/>
              <a:gd name="connsiteY14" fmla="*/ 3910988 h 4439798"/>
              <a:gd name="connsiteX15" fmla="*/ 7835555 w 10506514"/>
              <a:gd name="connsiteY15" fmla="*/ 4109291 h 4439798"/>
              <a:gd name="connsiteX16" fmla="*/ 5621163 w 10506514"/>
              <a:gd name="connsiteY16" fmla="*/ 4296579 h 4439798"/>
              <a:gd name="connsiteX17" fmla="*/ 3318639 w 10506514"/>
              <a:gd name="connsiteY17" fmla="*/ 4274544 h 4439798"/>
              <a:gd name="connsiteX18" fmla="*/ 410185 w 10506514"/>
              <a:gd name="connsiteY18" fmla="*/ 4439798 h 4439798"/>
              <a:gd name="connsiteX0" fmla="*/ 432219 w 10506514"/>
              <a:gd name="connsiteY0" fmla="*/ 0 h 4439798"/>
              <a:gd name="connsiteX1" fmla="*/ 3186436 w 10506514"/>
              <a:gd name="connsiteY1" fmla="*/ 44068 h 4439798"/>
              <a:gd name="connsiteX2" fmla="*/ 6965222 w 10506514"/>
              <a:gd name="connsiteY2" fmla="*/ 66101 h 4439798"/>
              <a:gd name="connsiteX3" fmla="*/ 8882157 w 10506514"/>
              <a:gd name="connsiteY3" fmla="*/ 561860 h 4439798"/>
              <a:gd name="connsiteX4" fmla="*/ 6348277 w 10506514"/>
              <a:gd name="connsiteY4" fmla="*/ 947451 h 4439798"/>
              <a:gd name="connsiteX5" fmla="*/ 1655092 w 10506514"/>
              <a:gd name="connsiteY5" fmla="*/ 969484 h 4439798"/>
              <a:gd name="connsiteX6" fmla="*/ 200865 w 10506514"/>
              <a:gd name="connsiteY6" fmla="*/ 1123721 h 4439798"/>
              <a:gd name="connsiteX7" fmla="*/ 123747 w 10506514"/>
              <a:gd name="connsiteY7" fmla="*/ 1487277 h 4439798"/>
              <a:gd name="connsiteX8" fmla="*/ 1247467 w 10506514"/>
              <a:gd name="connsiteY8" fmla="*/ 2027104 h 4439798"/>
              <a:gd name="connsiteX9" fmla="*/ 2833896 w 10506514"/>
              <a:gd name="connsiteY9" fmla="*/ 2225407 h 4439798"/>
              <a:gd name="connsiteX10" fmla="*/ 5577097 w 10506514"/>
              <a:gd name="connsiteY10" fmla="*/ 2258458 h 4439798"/>
              <a:gd name="connsiteX11" fmla="*/ 8177078 w 10506514"/>
              <a:gd name="connsiteY11" fmla="*/ 2280492 h 4439798"/>
              <a:gd name="connsiteX12" fmla="*/ 9961810 w 10506514"/>
              <a:gd name="connsiteY12" fmla="*/ 2610998 h 4439798"/>
              <a:gd name="connsiteX13" fmla="*/ 10501636 w 10506514"/>
              <a:gd name="connsiteY13" fmla="*/ 3349128 h 4439798"/>
              <a:gd name="connsiteX14" fmla="*/ 9730455 w 10506514"/>
              <a:gd name="connsiteY14" fmla="*/ 3910988 h 4439798"/>
              <a:gd name="connsiteX15" fmla="*/ 7835555 w 10506514"/>
              <a:gd name="connsiteY15" fmla="*/ 4109291 h 4439798"/>
              <a:gd name="connsiteX16" fmla="*/ 5533028 w 10506514"/>
              <a:gd name="connsiteY16" fmla="*/ 4142342 h 4439798"/>
              <a:gd name="connsiteX17" fmla="*/ 3318639 w 10506514"/>
              <a:gd name="connsiteY17" fmla="*/ 4274544 h 4439798"/>
              <a:gd name="connsiteX18" fmla="*/ 410185 w 10506514"/>
              <a:gd name="connsiteY18" fmla="*/ 4439798 h 4439798"/>
              <a:gd name="connsiteX0" fmla="*/ 432219 w 10506514"/>
              <a:gd name="connsiteY0" fmla="*/ 0 h 4439798"/>
              <a:gd name="connsiteX1" fmla="*/ 3186436 w 10506514"/>
              <a:gd name="connsiteY1" fmla="*/ 44068 h 4439798"/>
              <a:gd name="connsiteX2" fmla="*/ 6965222 w 10506514"/>
              <a:gd name="connsiteY2" fmla="*/ 66101 h 4439798"/>
              <a:gd name="connsiteX3" fmla="*/ 8882157 w 10506514"/>
              <a:gd name="connsiteY3" fmla="*/ 561860 h 4439798"/>
              <a:gd name="connsiteX4" fmla="*/ 6348277 w 10506514"/>
              <a:gd name="connsiteY4" fmla="*/ 947451 h 4439798"/>
              <a:gd name="connsiteX5" fmla="*/ 1655092 w 10506514"/>
              <a:gd name="connsiteY5" fmla="*/ 969484 h 4439798"/>
              <a:gd name="connsiteX6" fmla="*/ 200865 w 10506514"/>
              <a:gd name="connsiteY6" fmla="*/ 1123721 h 4439798"/>
              <a:gd name="connsiteX7" fmla="*/ 123747 w 10506514"/>
              <a:gd name="connsiteY7" fmla="*/ 1487277 h 4439798"/>
              <a:gd name="connsiteX8" fmla="*/ 1247467 w 10506514"/>
              <a:gd name="connsiteY8" fmla="*/ 2027104 h 4439798"/>
              <a:gd name="connsiteX9" fmla="*/ 2833896 w 10506514"/>
              <a:gd name="connsiteY9" fmla="*/ 2225407 h 4439798"/>
              <a:gd name="connsiteX10" fmla="*/ 5577097 w 10506514"/>
              <a:gd name="connsiteY10" fmla="*/ 2258458 h 4439798"/>
              <a:gd name="connsiteX11" fmla="*/ 8177078 w 10506514"/>
              <a:gd name="connsiteY11" fmla="*/ 2280492 h 4439798"/>
              <a:gd name="connsiteX12" fmla="*/ 9961810 w 10506514"/>
              <a:gd name="connsiteY12" fmla="*/ 2610998 h 4439798"/>
              <a:gd name="connsiteX13" fmla="*/ 10501636 w 10506514"/>
              <a:gd name="connsiteY13" fmla="*/ 3349128 h 4439798"/>
              <a:gd name="connsiteX14" fmla="*/ 9730455 w 10506514"/>
              <a:gd name="connsiteY14" fmla="*/ 3910988 h 4439798"/>
              <a:gd name="connsiteX15" fmla="*/ 7835555 w 10506514"/>
              <a:gd name="connsiteY15" fmla="*/ 4109291 h 4439798"/>
              <a:gd name="connsiteX16" fmla="*/ 5533028 w 10506514"/>
              <a:gd name="connsiteY16" fmla="*/ 4142342 h 4439798"/>
              <a:gd name="connsiteX17" fmla="*/ 3285588 w 10506514"/>
              <a:gd name="connsiteY17" fmla="*/ 4186409 h 4439798"/>
              <a:gd name="connsiteX18" fmla="*/ 410185 w 10506514"/>
              <a:gd name="connsiteY18" fmla="*/ 4439798 h 4439798"/>
              <a:gd name="connsiteX0" fmla="*/ 432219 w 10506514"/>
              <a:gd name="connsiteY0" fmla="*/ 0 h 4384714"/>
              <a:gd name="connsiteX1" fmla="*/ 3186436 w 10506514"/>
              <a:gd name="connsiteY1" fmla="*/ 44068 h 4384714"/>
              <a:gd name="connsiteX2" fmla="*/ 6965222 w 10506514"/>
              <a:gd name="connsiteY2" fmla="*/ 66101 h 4384714"/>
              <a:gd name="connsiteX3" fmla="*/ 8882157 w 10506514"/>
              <a:gd name="connsiteY3" fmla="*/ 561860 h 4384714"/>
              <a:gd name="connsiteX4" fmla="*/ 6348277 w 10506514"/>
              <a:gd name="connsiteY4" fmla="*/ 947451 h 4384714"/>
              <a:gd name="connsiteX5" fmla="*/ 1655092 w 10506514"/>
              <a:gd name="connsiteY5" fmla="*/ 969484 h 4384714"/>
              <a:gd name="connsiteX6" fmla="*/ 200865 w 10506514"/>
              <a:gd name="connsiteY6" fmla="*/ 1123721 h 4384714"/>
              <a:gd name="connsiteX7" fmla="*/ 123747 w 10506514"/>
              <a:gd name="connsiteY7" fmla="*/ 1487277 h 4384714"/>
              <a:gd name="connsiteX8" fmla="*/ 1247467 w 10506514"/>
              <a:gd name="connsiteY8" fmla="*/ 2027104 h 4384714"/>
              <a:gd name="connsiteX9" fmla="*/ 2833896 w 10506514"/>
              <a:gd name="connsiteY9" fmla="*/ 2225407 h 4384714"/>
              <a:gd name="connsiteX10" fmla="*/ 5577097 w 10506514"/>
              <a:gd name="connsiteY10" fmla="*/ 2258458 h 4384714"/>
              <a:gd name="connsiteX11" fmla="*/ 8177078 w 10506514"/>
              <a:gd name="connsiteY11" fmla="*/ 2280492 h 4384714"/>
              <a:gd name="connsiteX12" fmla="*/ 9961810 w 10506514"/>
              <a:gd name="connsiteY12" fmla="*/ 2610998 h 4384714"/>
              <a:gd name="connsiteX13" fmla="*/ 10501636 w 10506514"/>
              <a:gd name="connsiteY13" fmla="*/ 3349128 h 4384714"/>
              <a:gd name="connsiteX14" fmla="*/ 9730455 w 10506514"/>
              <a:gd name="connsiteY14" fmla="*/ 3910988 h 4384714"/>
              <a:gd name="connsiteX15" fmla="*/ 7835555 w 10506514"/>
              <a:gd name="connsiteY15" fmla="*/ 4109291 h 4384714"/>
              <a:gd name="connsiteX16" fmla="*/ 5533028 w 10506514"/>
              <a:gd name="connsiteY16" fmla="*/ 4142342 h 4384714"/>
              <a:gd name="connsiteX17" fmla="*/ 3285588 w 10506514"/>
              <a:gd name="connsiteY17" fmla="*/ 4186409 h 4384714"/>
              <a:gd name="connsiteX18" fmla="*/ 575438 w 10506514"/>
              <a:gd name="connsiteY18" fmla="*/ 4384714 h 4384714"/>
              <a:gd name="connsiteX0" fmla="*/ 432219 w 10506514"/>
              <a:gd name="connsiteY0" fmla="*/ 0 h 4186409"/>
              <a:gd name="connsiteX1" fmla="*/ 3186436 w 10506514"/>
              <a:gd name="connsiteY1" fmla="*/ 44068 h 4186409"/>
              <a:gd name="connsiteX2" fmla="*/ 6965222 w 10506514"/>
              <a:gd name="connsiteY2" fmla="*/ 66101 h 4186409"/>
              <a:gd name="connsiteX3" fmla="*/ 8882157 w 10506514"/>
              <a:gd name="connsiteY3" fmla="*/ 561860 h 4186409"/>
              <a:gd name="connsiteX4" fmla="*/ 6348277 w 10506514"/>
              <a:gd name="connsiteY4" fmla="*/ 947451 h 4186409"/>
              <a:gd name="connsiteX5" fmla="*/ 1655092 w 10506514"/>
              <a:gd name="connsiteY5" fmla="*/ 969484 h 4186409"/>
              <a:gd name="connsiteX6" fmla="*/ 200865 w 10506514"/>
              <a:gd name="connsiteY6" fmla="*/ 1123721 h 4186409"/>
              <a:gd name="connsiteX7" fmla="*/ 123747 w 10506514"/>
              <a:gd name="connsiteY7" fmla="*/ 1487277 h 4186409"/>
              <a:gd name="connsiteX8" fmla="*/ 1247467 w 10506514"/>
              <a:gd name="connsiteY8" fmla="*/ 2027104 h 4186409"/>
              <a:gd name="connsiteX9" fmla="*/ 2833896 w 10506514"/>
              <a:gd name="connsiteY9" fmla="*/ 2225407 h 4186409"/>
              <a:gd name="connsiteX10" fmla="*/ 5577097 w 10506514"/>
              <a:gd name="connsiteY10" fmla="*/ 2258458 h 4186409"/>
              <a:gd name="connsiteX11" fmla="*/ 8177078 w 10506514"/>
              <a:gd name="connsiteY11" fmla="*/ 2280492 h 4186409"/>
              <a:gd name="connsiteX12" fmla="*/ 9961810 w 10506514"/>
              <a:gd name="connsiteY12" fmla="*/ 2610998 h 4186409"/>
              <a:gd name="connsiteX13" fmla="*/ 10501636 w 10506514"/>
              <a:gd name="connsiteY13" fmla="*/ 3349128 h 4186409"/>
              <a:gd name="connsiteX14" fmla="*/ 9730455 w 10506514"/>
              <a:gd name="connsiteY14" fmla="*/ 3910988 h 4186409"/>
              <a:gd name="connsiteX15" fmla="*/ 7835555 w 10506514"/>
              <a:gd name="connsiteY15" fmla="*/ 4109291 h 4186409"/>
              <a:gd name="connsiteX16" fmla="*/ 5533028 w 10506514"/>
              <a:gd name="connsiteY16" fmla="*/ 4142342 h 4186409"/>
              <a:gd name="connsiteX17" fmla="*/ 3285588 w 10506514"/>
              <a:gd name="connsiteY17" fmla="*/ 4186409 h 4186409"/>
              <a:gd name="connsiteX0" fmla="*/ 432219 w 10506514"/>
              <a:gd name="connsiteY0" fmla="*/ 0 h 4142342"/>
              <a:gd name="connsiteX1" fmla="*/ 3186436 w 10506514"/>
              <a:gd name="connsiteY1" fmla="*/ 44068 h 4142342"/>
              <a:gd name="connsiteX2" fmla="*/ 6965222 w 10506514"/>
              <a:gd name="connsiteY2" fmla="*/ 66101 h 4142342"/>
              <a:gd name="connsiteX3" fmla="*/ 8882157 w 10506514"/>
              <a:gd name="connsiteY3" fmla="*/ 561860 h 4142342"/>
              <a:gd name="connsiteX4" fmla="*/ 6348277 w 10506514"/>
              <a:gd name="connsiteY4" fmla="*/ 947451 h 4142342"/>
              <a:gd name="connsiteX5" fmla="*/ 1655092 w 10506514"/>
              <a:gd name="connsiteY5" fmla="*/ 969484 h 4142342"/>
              <a:gd name="connsiteX6" fmla="*/ 200865 w 10506514"/>
              <a:gd name="connsiteY6" fmla="*/ 1123721 h 4142342"/>
              <a:gd name="connsiteX7" fmla="*/ 123747 w 10506514"/>
              <a:gd name="connsiteY7" fmla="*/ 1487277 h 4142342"/>
              <a:gd name="connsiteX8" fmla="*/ 1247467 w 10506514"/>
              <a:gd name="connsiteY8" fmla="*/ 2027104 h 4142342"/>
              <a:gd name="connsiteX9" fmla="*/ 2833896 w 10506514"/>
              <a:gd name="connsiteY9" fmla="*/ 2225407 h 4142342"/>
              <a:gd name="connsiteX10" fmla="*/ 5577097 w 10506514"/>
              <a:gd name="connsiteY10" fmla="*/ 2258458 h 4142342"/>
              <a:gd name="connsiteX11" fmla="*/ 8177078 w 10506514"/>
              <a:gd name="connsiteY11" fmla="*/ 2280492 h 4142342"/>
              <a:gd name="connsiteX12" fmla="*/ 9961810 w 10506514"/>
              <a:gd name="connsiteY12" fmla="*/ 2610998 h 4142342"/>
              <a:gd name="connsiteX13" fmla="*/ 10501636 w 10506514"/>
              <a:gd name="connsiteY13" fmla="*/ 3349128 h 4142342"/>
              <a:gd name="connsiteX14" fmla="*/ 9730455 w 10506514"/>
              <a:gd name="connsiteY14" fmla="*/ 3910988 h 4142342"/>
              <a:gd name="connsiteX15" fmla="*/ 7835555 w 10506514"/>
              <a:gd name="connsiteY15" fmla="*/ 4109291 h 4142342"/>
              <a:gd name="connsiteX16" fmla="*/ 5533028 w 10506514"/>
              <a:gd name="connsiteY16" fmla="*/ 4142342 h 4142342"/>
              <a:gd name="connsiteX0" fmla="*/ 432219 w 10506514"/>
              <a:gd name="connsiteY0" fmla="*/ 0 h 4109291"/>
              <a:gd name="connsiteX1" fmla="*/ 3186436 w 10506514"/>
              <a:gd name="connsiteY1" fmla="*/ 44068 h 4109291"/>
              <a:gd name="connsiteX2" fmla="*/ 6965222 w 10506514"/>
              <a:gd name="connsiteY2" fmla="*/ 66101 h 4109291"/>
              <a:gd name="connsiteX3" fmla="*/ 8882157 w 10506514"/>
              <a:gd name="connsiteY3" fmla="*/ 561860 h 4109291"/>
              <a:gd name="connsiteX4" fmla="*/ 6348277 w 10506514"/>
              <a:gd name="connsiteY4" fmla="*/ 947451 h 4109291"/>
              <a:gd name="connsiteX5" fmla="*/ 1655092 w 10506514"/>
              <a:gd name="connsiteY5" fmla="*/ 969484 h 4109291"/>
              <a:gd name="connsiteX6" fmla="*/ 200865 w 10506514"/>
              <a:gd name="connsiteY6" fmla="*/ 1123721 h 4109291"/>
              <a:gd name="connsiteX7" fmla="*/ 123747 w 10506514"/>
              <a:gd name="connsiteY7" fmla="*/ 1487277 h 4109291"/>
              <a:gd name="connsiteX8" fmla="*/ 1247467 w 10506514"/>
              <a:gd name="connsiteY8" fmla="*/ 2027104 h 4109291"/>
              <a:gd name="connsiteX9" fmla="*/ 2833896 w 10506514"/>
              <a:gd name="connsiteY9" fmla="*/ 2225407 h 4109291"/>
              <a:gd name="connsiteX10" fmla="*/ 5577097 w 10506514"/>
              <a:gd name="connsiteY10" fmla="*/ 2258458 h 4109291"/>
              <a:gd name="connsiteX11" fmla="*/ 8177078 w 10506514"/>
              <a:gd name="connsiteY11" fmla="*/ 2280492 h 4109291"/>
              <a:gd name="connsiteX12" fmla="*/ 9961810 w 10506514"/>
              <a:gd name="connsiteY12" fmla="*/ 2610998 h 4109291"/>
              <a:gd name="connsiteX13" fmla="*/ 10501636 w 10506514"/>
              <a:gd name="connsiteY13" fmla="*/ 3349128 h 4109291"/>
              <a:gd name="connsiteX14" fmla="*/ 9730455 w 10506514"/>
              <a:gd name="connsiteY14" fmla="*/ 3910988 h 4109291"/>
              <a:gd name="connsiteX15" fmla="*/ 7835555 w 10506514"/>
              <a:gd name="connsiteY15" fmla="*/ 4109291 h 4109291"/>
              <a:gd name="connsiteX0" fmla="*/ 432219 w 10506514"/>
              <a:gd name="connsiteY0" fmla="*/ 0 h 3910988"/>
              <a:gd name="connsiteX1" fmla="*/ 3186436 w 10506514"/>
              <a:gd name="connsiteY1" fmla="*/ 44068 h 3910988"/>
              <a:gd name="connsiteX2" fmla="*/ 6965222 w 10506514"/>
              <a:gd name="connsiteY2" fmla="*/ 66101 h 3910988"/>
              <a:gd name="connsiteX3" fmla="*/ 8882157 w 10506514"/>
              <a:gd name="connsiteY3" fmla="*/ 561860 h 3910988"/>
              <a:gd name="connsiteX4" fmla="*/ 6348277 w 10506514"/>
              <a:gd name="connsiteY4" fmla="*/ 947451 h 3910988"/>
              <a:gd name="connsiteX5" fmla="*/ 1655092 w 10506514"/>
              <a:gd name="connsiteY5" fmla="*/ 969484 h 3910988"/>
              <a:gd name="connsiteX6" fmla="*/ 200865 w 10506514"/>
              <a:gd name="connsiteY6" fmla="*/ 1123721 h 3910988"/>
              <a:gd name="connsiteX7" fmla="*/ 123747 w 10506514"/>
              <a:gd name="connsiteY7" fmla="*/ 1487277 h 3910988"/>
              <a:gd name="connsiteX8" fmla="*/ 1247467 w 10506514"/>
              <a:gd name="connsiteY8" fmla="*/ 2027104 h 3910988"/>
              <a:gd name="connsiteX9" fmla="*/ 2833896 w 10506514"/>
              <a:gd name="connsiteY9" fmla="*/ 2225407 h 3910988"/>
              <a:gd name="connsiteX10" fmla="*/ 5577097 w 10506514"/>
              <a:gd name="connsiteY10" fmla="*/ 2258458 h 3910988"/>
              <a:gd name="connsiteX11" fmla="*/ 8177078 w 10506514"/>
              <a:gd name="connsiteY11" fmla="*/ 2280492 h 3910988"/>
              <a:gd name="connsiteX12" fmla="*/ 9961810 w 10506514"/>
              <a:gd name="connsiteY12" fmla="*/ 2610998 h 3910988"/>
              <a:gd name="connsiteX13" fmla="*/ 10501636 w 10506514"/>
              <a:gd name="connsiteY13" fmla="*/ 3349128 h 3910988"/>
              <a:gd name="connsiteX14" fmla="*/ 9730455 w 10506514"/>
              <a:gd name="connsiteY14" fmla="*/ 3910988 h 3910988"/>
              <a:gd name="connsiteX0" fmla="*/ 432219 w 10506514"/>
              <a:gd name="connsiteY0" fmla="*/ 0 h 3349128"/>
              <a:gd name="connsiteX1" fmla="*/ 3186436 w 10506514"/>
              <a:gd name="connsiteY1" fmla="*/ 44068 h 3349128"/>
              <a:gd name="connsiteX2" fmla="*/ 6965222 w 10506514"/>
              <a:gd name="connsiteY2" fmla="*/ 66101 h 3349128"/>
              <a:gd name="connsiteX3" fmla="*/ 8882157 w 10506514"/>
              <a:gd name="connsiteY3" fmla="*/ 561860 h 3349128"/>
              <a:gd name="connsiteX4" fmla="*/ 6348277 w 10506514"/>
              <a:gd name="connsiteY4" fmla="*/ 947451 h 3349128"/>
              <a:gd name="connsiteX5" fmla="*/ 1655092 w 10506514"/>
              <a:gd name="connsiteY5" fmla="*/ 969484 h 3349128"/>
              <a:gd name="connsiteX6" fmla="*/ 200865 w 10506514"/>
              <a:gd name="connsiteY6" fmla="*/ 1123721 h 3349128"/>
              <a:gd name="connsiteX7" fmla="*/ 123747 w 10506514"/>
              <a:gd name="connsiteY7" fmla="*/ 1487277 h 3349128"/>
              <a:gd name="connsiteX8" fmla="*/ 1247467 w 10506514"/>
              <a:gd name="connsiteY8" fmla="*/ 2027104 h 3349128"/>
              <a:gd name="connsiteX9" fmla="*/ 2833896 w 10506514"/>
              <a:gd name="connsiteY9" fmla="*/ 2225407 h 3349128"/>
              <a:gd name="connsiteX10" fmla="*/ 5577097 w 10506514"/>
              <a:gd name="connsiteY10" fmla="*/ 2258458 h 3349128"/>
              <a:gd name="connsiteX11" fmla="*/ 8177078 w 10506514"/>
              <a:gd name="connsiteY11" fmla="*/ 2280492 h 3349128"/>
              <a:gd name="connsiteX12" fmla="*/ 9961810 w 10506514"/>
              <a:gd name="connsiteY12" fmla="*/ 2610998 h 3349128"/>
              <a:gd name="connsiteX13" fmla="*/ 10501636 w 10506514"/>
              <a:gd name="connsiteY13" fmla="*/ 3349128 h 3349128"/>
              <a:gd name="connsiteX0" fmla="*/ 432219 w 9961810"/>
              <a:gd name="connsiteY0" fmla="*/ 0 h 2610998"/>
              <a:gd name="connsiteX1" fmla="*/ 3186436 w 9961810"/>
              <a:gd name="connsiteY1" fmla="*/ 44068 h 2610998"/>
              <a:gd name="connsiteX2" fmla="*/ 6965222 w 9961810"/>
              <a:gd name="connsiteY2" fmla="*/ 66101 h 2610998"/>
              <a:gd name="connsiteX3" fmla="*/ 8882157 w 9961810"/>
              <a:gd name="connsiteY3" fmla="*/ 561860 h 2610998"/>
              <a:gd name="connsiteX4" fmla="*/ 6348277 w 9961810"/>
              <a:gd name="connsiteY4" fmla="*/ 947451 h 2610998"/>
              <a:gd name="connsiteX5" fmla="*/ 1655092 w 9961810"/>
              <a:gd name="connsiteY5" fmla="*/ 969484 h 2610998"/>
              <a:gd name="connsiteX6" fmla="*/ 200865 w 9961810"/>
              <a:gd name="connsiteY6" fmla="*/ 1123721 h 2610998"/>
              <a:gd name="connsiteX7" fmla="*/ 123747 w 9961810"/>
              <a:gd name="connsiteY7" fmla="*/ 1487277 h 2610998"/>
              <a:gd name="connsiteX8" fmla="*/ 1247467 w 9961810"/>
              <a:gd name="connsiteY8" fmla="*/ 2027104 h 2610998"/>
              <a:gd name="connsiteX9" fmla="*/ 2833896 w 9961810"/>
              <a:gd name="connsiteY9" fmla="*/ 2225407 h 2610998"/>
              <a:gd name="connsiteX10" fmla="*/ 5577097 w 9961810"/>
              <a:gd name="connsiteY10" fmla="*/ 2258458 h 2610998"/>
              <a:gd name="connsiteX11" fmla="*/ 8177078 w 9961810"/>
              <a:gd name="connsiteY11" fmla="*/ 2280492 h 2610998"/>
              <a:gd name="connsiteX12" fmla="*/ 9961810 w 9961810"/>
              <a:gd name="connsiteY12" fmla="*/ 2610998 h 2610998"/>
              <a:gd name="connsiteX0" fmla="*/ 432219 w 8889028"/>
              <a:gd name="connsiteY0" fmla="*/ 0 h 2280492"/>
              <a:gd name="connsiteX1" fmla="*/ 3186436 w 8889028"/>
              <a:gd name="connsiteY1" fmla="*/ 44068 h 2280492"/>
              <a:gd name="connsiteX2" fmla="*/ 6965222 w 8889028"/>
              <a:gd name="connsiteY2" fmla="*/ 66101 h 2280492"/>
              <a:gd name="connsiteX3" fmla="*/ 8882157 w 8889028"/>
              <a:gd name="connsiteY3" fmla="*/ 561860 h 2280492"/>
              <a:gd name="connsiteX4" fmla="*/ 6348277 w 8889028"/>
              <a:gd name="connsiteY4" fmla="*/ 947451 h 2280492"/>
              <a:gd name="connsiteX5" fmla="*/ 1655092 w 8889028"/>
              <a:gd name="connsiteY5" fmla="*/ 969484 h 2280492"/>
              <a:gd name="connsiteX6" fmla="*/ 200865 w 8889028"/>
              <a:gd name="connsiteY6" fmla="*/ 1123721 h 2280492"/>
              <a:gd name="connsiteX7" fmla="*/ 123747 w 8889028"/>
              <a:gd name="connsiteY7" fmla="*/ 1487277 h 2280492"/>
              <a:gd name="connsiteX8" fmla="*/ 1247467 w 8889028"/>
              <a:gd name="connsiteY8" fmla="*/ 2027104 h 2280492"/>
              <a:gd name="connsiteX9" fmla="*/ 2833896 w 8889028"/>
              <a:gd name="connsiteY9" fmla="*/ 2225407 h 2280492"/>
              <a:gd name="connsiteX10" fmla="*/ 5577097 w 8889028"/>
              <a:gd name="connsiteY10" fmla="*/ 2258458 h 2280492"/>
              <a:gd name="connsiteX11" fmla="*/ 8177078 w 8889028"/>
              <a:gd name="connsiteY11" fmla="*/ 2280492 h 2280492"/>
              <a:gd name="connsiteX0" fmla="*/ 432219 w 8889028"/>
              <a:gd name="connsiteY0" fmla="*/ 0 h 2258458"/>
              <a:gd name="connsiteX1" fmla="*/ 3186436 w 8889028"/>
              <a:gd name="connsiteY1" fmla="*/ 44068 h 2258458"/>
              <a:gd name="connsiteX2" fmla="*/ 6965222 w 8889028"/>
              <a:gd name="connsiteY2" fmla="*/ 66101 h 2258458"/>
              <a:gd name="connsiteX3" fmla="*/ 8882157 w 8889028"/>
              <a:gd name="connsiteY3" fmla="*/ 561860 h 2258458"/>
              <a:gd name="connsiteX4" fmla="*/ 6348277 w 8889028"/>
              <a:gd name="connsiteY4" fmla="*/ 947451 h 2258458"/>
              <a:gd name="connsiteX5" fmla="*/ 1655092 w 8889028"/>
              <a:gd name="connsiteY5" fmla="*/ 969484 h 2258458"/>
              <a:gd name="connsiteX6" fmla="*/ 200865 w 8889028"/>
              <a:gd name="connsiteY6" fmla="*/ 1123721 h 2258458"/>
              <a:gd name="connsiteX7" fmla="*/ 123747 w 8889028"/>
              <a:gd name="connsiteY7" fmla="*/ 1487277 h 2258458"/>
              <a:gd name="connsiteX8" fmla="*/ 1247467 w 8889028"/>
              <a:gd name="connsiteY8" fmla="*/ 2027104 h 2258458"/>
              <a:gd name="connsiteX9" fmla="*/ 2833896 w 8889028"/>
              <a:gd name="connsiteY9" fmla="*/ 2225407 h 2258458"/>
              <a:gd name="connsiteX10" fmla="*/ 5577097 w 8889028"/>
              <a:gd name="connsiteY10" fmla="*/ 2258458 h 2258458"/>
              <a:gd name="connsiteX0" fmla="*/ 432219 w 8889028"/>
              <a:gd name="connsiteY0" fmla="*/ 0 h 2225407"/>
              <a:gd name="connsiteX1" fmla="*/ 3186436 w 8889028"/>
              <a:gd name="connsiteY1" fmla="*/ 44068 h 2225407"/>
              <a:gd name="connsiteX2" fmla="*/ 6965222 w 8889028"/>
              <a:gd name="connsiteY2" fmla="*/ 66101 h 2225407"/>
              <a:gd name="connsiteX3" fmla="*/ 8882157 w 8889028"/>
              <a:gd name="connsiteY3" fmla="*/ 561860 h 2225407"/>
              <a:gd name="connsiteX4" fmla="*/ 6348277 w 8889028"/>
              <a:gd name="connsiteY4" fmla="*/ 947451 h 2225407"/>
              <a:gd name="connsiteX5" fmla="*/ 1655092 w 8889028"/>
              <a:gd name="connsiteY5" fmla="*/ 969484 h 2225407"/>
              <a:gd name="connsiteX6" fmla="*/ 200865 w 8889028"/>
              <a:gd name="connsiteY6" fmla="*/ 1123721 h 2225407"/>
              <a:gd name="connsiteX7" fmla="*/ 123747 w 8889028"/>
              <a:gd name="connsiteY7" fmla="*/ 1487277 h 2225407"/>
              <a:gd name="connsiteX8" fmla="*/ 1247467 w 8889028"/>
              <a:gd name="connsiteY8" fmla="*/ 2027104 h 2225407"/>
              <a:gd name="connsiteX9" fmla="*/ 2833896 w 8889028"/>
              <a:gd name="connsiteY9" fmla="*/ 2225407 h 2225407"/>
              <a:gd name="connsiteX0" fmla="*/ 432219 w 8889028"/>
              <a:gd name="connsiteY0" fmla="*/ 0 h 2027104"/>
              <a:gd name="connsiteX1" fmla="*/ 3186436 w 8889028"/>
              <a:gd name="connsiteY1" fmla="*/ 44068 h 2027104"/>
              <a:gd name="connsiteX2" fmla="*/ 6965222 w 8889028"/>
              <a:gd name="connsiteY2" fmla="*/ 66101 h 2027104"/>
              <a:gd name="connsiteX3" fmla="*/ 8882157 w 8889028"/>
              <a:gd name="connsiteY3" fmla="*/ 561860 h 2027104"/>
              <a:gd name="connsiteX4" fmla="*/ 6348277 w 8889028"/>
              <a:gd name="connsiteY4" fmla="*/ 947451 h 2027104"/>
              <a:gd name="connsiteX5" fmla="*/ 1655092 w 8889028"/>
              <a:gd name="connsiteY5" fmla="*/ 969484 h 2027104"/>
              <a:gd name="connsiteX6" fmla="*/ 200865 w 8889028"/>
              <a:gd name="connsiteY6" fmla="*/ 1123721 h 2027104"/>
              <a:gd name="connsiteX7" fmla="*/ 123747 w 8889028"/>
              <a:gd name="connsiteY7" fmla="*/ 1487277 h 2027104"/>
              <a:gd name="connsiteX8" fmla="*/ 1247467 w 8889028"/>
              <a:gd name="connsiteY8" fmla="*/ 2027104 h 2027104"/>
              <a:gd name="connsiteX0" fmla="*/ 432219 w 8889028"/>
              <a:gd name="connsiteY0" fmla="*/ 0 h 1487277"/>
              <a:gd name="connsiteX1" fmla="*/ 3186436 w 8889028"/>
              <a:gd name="connsiteY1" fmla="*/ 44068 h 1487277"/>
              <a:gd name="connsiteX2" fmla="*/ 6965222 w 8889028"/>
              <a:gd name="connsiteY2" fmla="*/ 66101 h 1487277"/>
              <a:gd name="connsiteX3" fmla="*/ 8882157 w 8889028"/>
              <a:gd name="connsiteY3" fmla="*/ 561860 h 1487277"/>
              <a:gd name="connsiteX4" fmla="*/ 6348277 w 8889028"/>
              <a:gd name="connsiteY4" fmla="*/ 947451 h 1487277"/>
              <a:gd name="connsiteX5" fmla="*/ 1655092 w 8889028"/>
              <a:gd name="connsiteY5" fmla="*/ 969484 h 1487277"/>
              <a:gd name="connsiteX6" fmla="*/ 200865 w 8889028"/>
              <a:gd name="connsiteY6" fmla="*/ 1123721 h 1487277"/>
              <a:gd name="connsiteX7" fmla="*/ 123747 w 8889028"/>
              <a:gd name="connsiteY7" fmla="*/ 1487277 h 1487277"/>
              <a:gd name="connsiteX0" fmla="*/ 432219 w 8889028"/>
              <a:gd name="connsiteY0" fmla="*/ 0 h 1487277"/>
              <a:gd name="connsiteX1" fmla="*/ 3186436 w 8889028"/>
              <a:gd name="connsiteY1" fmla="*/ 44068 h 1487277"/>
              <a:gd name="connsiteX2" fmla="*/ 6965222 w 8889028"/>
              <a:gd name="connsiteY2" fmla="*/ 66101 h 1487277"/>
              <a:gd name="connsiteX3" fmla="*/ 8882157 w 8889028"/>
              <a:gd name="connsiteY3" fmla="*/ 561860 h 1487277"/>
              <a:gd name="connsiteX4" fmla="*/ 6348277 w 8889028"/>
              <a:gd name="connsiteY4" fmla="*/ 947451 h 1487277"/>
              <a:gd name="connsiteX5" fmla="*/ 1655092 w 8889028"/>
              <a:gd name="connsiteY5" fmla="*/ 969484 h 1487277"/>
              <a:gd name="connsiteX6" fmla="*/ 200865 w 8889028"/>
              <a:gd name="connsiteY6" fmla="*/ 1123721 h 1487277"/>
              <a:gd name="connsiteX7" fmla="*/ 123747 w 8889028"/>
              <a:gd name="connsiteY7" fmla="*/ 1487277 h 1487277"/>
              <a:gd name="connsiteX0" fmla="*/ 251191 w 8708000"/>
              <a:gd name="connsiteY0" fmla="*/ 0 h 1927952"/>
              <a:gd name="connsiteX1" fmla="*/ 3005408 w 8708000"/>
              <a:gd name="connsiteY1" fmla="*/ 44068 h 1927952"/>
              <a:gd name="connsiteX2" fmla="*/ 6784194 w 8708000"/>
              <a:gd name="connsiteY2" fmla="*/ 66101 h 1927952"/>
              <a:gd name="connsiteX3" fmla="*/ 8701129 w 8708000"/>
              <a:gd name="connsiteY3" fmla="*/ 561860 h 1927952"/>
              <a:gd name="connsiteX4" fmla="*/ 6167249 w 8708000"/>
              <a:gd name="connsiteY4" fmla="*/ 947451 h 1927952"/>
              <a:gd name="connsiteX5" fmla="*/ 1474064 w 8708000"/>
              <a:gd name="connsiteY5" fmla="*/ 969484 h 1927952"/>
              <a:gd name="connsiteX6" fmla="*/ 19837 w 8708000"/>
              <a:gd name="connsiteY6" fmla="*/ 1123721 h 1927952"/>
              <a:gd name="connsiteX7" fmla="*/ 658815 w 8708000"/>
              <a:gd name="connsiteY7" fmla="*/ 1927952 h 1927952"/>
              <a:gd name="connsiteX0" fmla="*/ 316827 w 8773636"/>
              <a:gd name="connsiteY0" fmla="*/ 0 h 1927952"/>
              <a:gd name="connsiteX1" fmla="*/ 3071044 w 8773636"/>
              <a:gd name="connsiteY1" fmla="*/ 44068 h 1927952"/>
              <a:gd name="connsiteX2" fmla="*/ 6849830 w 8773636"/>
              <a:gd name="connsiteY2" fmla="*/ 66101 h 1927952"/>
              <a:gd name="connsiteX3" fmla="*/ 8766765 w 8773636"/>
              <a:gd name="connsiteY3" fmla="*/ 561860 h 1927952"/>
              <a:gd name="connsiteX4" fmla="*/ 6232885 w 8773636"/>
              <a:gd name="connsiteY4" fmla="*/ 947451 h 1927952"/>
              <a:gd name="connsiteX5" fmla="*/ 1539700 w 8773636"/>
              <a:gd name="connsiteY5" fmla="*/ 969484 h 1927952"/>
              <a:gd name="connsiteX6" fmla="*/ 85473 w 8773636"/>
              <a:gd name="connsiteY6" fmla="*/ 1123721 h 1927952"/>
              <a:gd name="connsiteX7" fmla="*/ 229892 w 8773636"/>
              <a:gd name="connsiteY7" fmla="*/ 1457528 h 1927952"/>
              <a:gd name="connsiteX8" fmla="*/ 724451 w 8773636"/>
              <a:gd name="connsiteY8" fmla="*/ 1927952 h 1927952"/>
              <a:gd name="connsiteX0" fmla="*/ 398759 w 8855568"/>
              <a:gd name="connsiteY0" fmla="*/ 0 h 1927952"/>
              <a:gd name="connsiteX1" fmla="*/ 3152976 w 8855568"/>
              <a:gd name="connsiteY1" fmla="*/ 44068 h 1927952"/>
              <a:gd name="connsiteX2" fmla="*/ 6931762 w 8855568"/>
              <a:gd name="connsiteY2" fmla="*/ 66101 h 1927952"/>
              <a:gd name="connsiteX3" fmla="*/ 8848697 w 8855568"/>
              <a:gd name="connsiteY3" fmla="*/ 561860 h 1927952"/>
              <a:gd name="connsiteX4" fmla="*/ 6314817 w 8855568"/>
              <a:gd name="connsiteY4" fmla="*/ 947451 h 1927952"/>
              <a:gd name="connsiteX5" fmla="*/ 1621632 w 8855568"/>
              <a:gd name="connsiteY5" fmla="*/ 969484 h 1927952"/>
              <a:gd name="connsiteX6" fmla="*/ 167405 w 8855568"/>
              <a:gd name="connsiteY6" fmla="*/ 1123721 h 1927952"/>
              <a:gd name="connsiteX7" fmla="*/ 102504 w 8855568"/>
              <a:gd name="connsiteY7" fmla="*/ 1479562 h 1927952"/>
              <a:gd name="connsiteX8" fmla="*/ 806383 w 8855568"/>
              <a:gd name="connsiteY8" fmla="*/ 1927952 h 192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55568" h="1927952">
                <a:moveTo>
                  <a:pt x="398759" y="0"/>
                </a:moveTo>
                <a:lnTo>
                  <a:pt x="3152976" y="44068"/>
                </a:lnTo>
                <a:cubicBezTo>
                  <a:pt x="4241810" y="55085"/>
                  <a:pt x="5982475" y="-20198"/>
                  <a:pt x="6931762" y="66101"/>
                </a:cubicBezTo>
                <a:cubicBezTo>
                  <a:pt x="7881049" y="152400"/>
                  <a:pt x="8951521" y="414969"/>
                  <a:pt x="8848697" y="561860"/>
                </a:cubicBezTo>
                <a:cubicBezTo>
                  <a:pt x="8745873" y="708751"/>
                  <a:pt x="7519328" y="879514"/>
                  <a:pt x="6314817" y="947451"/>
                </a:cubicBezTo>
                <a:cubicBezTo>
                  <a:pt x="5110306" y="1015388"/>
                  <a:pt x="2646201" y="940106"/>
                  <a:pt x="1621632" y="969484"/>
                </a:cubicBezTo>
                <a:cubicBezTo>
                  <a:pt x="597063" y="998862"/>
                  <a:pt x="420593" y="1038708"/>
                  <a:pt x="167405" y="1123721"/>
                </a:cubicBezTo>
                <a:cubicBezTo>
                  <a:pt x="-85783" y="1208734"/>
                  <a:pt x="-3992" y="1345524"/>
                  <a:pt x="102504" y="1479562"/>
                </a:cubicBezTo>
                <a:cubicBezTo>
                  <a:pt x="209000" y="1613601"/>
                  <a:pt x="723957" y="1849548"/>
                  <a:pt x="806383" y="1927952"/>
                </a:cubicBezTo>
              </a:path>
            </a:pathLst>
          </a:custGeom>
          <a:ln w="38100">
            <a:solidFill>
              <a:srgbClr val="C0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70B3BBA-2B3C-4ACB-B592-A8CDEF7F81F7}"/>
              </a:ext>
            </a:extLst>
          </p:cNvPr>
          <p:cNvSpPr txBox="1"/>
          <p:nvPr/>
        </p:nvSpPr>
        <p:spPr>
          <a:xfrm>
            <a:off x="-10306" y="-5554"/>
            <a:ext cx="12192000" cy="584775"/>
          </a:xfrm>
          <a:prstGeom prst="rect">
            <a:avLst/>
          </a:prstGeom>
          <a:solidFill>
            <a:srgbClr val="E2AF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différents cadrages – un contexte législatif mouvant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B6A2D3D-1339-4736-B7C5-05260878F6EC}"/>
              </a:ext>
            </a:extLst>
          </p:cNvPr>
          <p:cNvSpPr txBox="1"/>
          <p:nvPr/>
        </p:nvSpPr>
        <p:spPr>
          <a:xfrm>
            <a:off x="190617" y="681657"/>
            <a:ext cx="2503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D89354"/>
                </a:solidFill>
              </a:rPr>
              <a:t>JUILLET 2021</a:t>
            </a:r>
          </a:p>
          <a:p>
            <a:pPr algn="ctr"/>
            <a:r>
              <a:rPr lang="fr-FR" sz="1600" b="1" dirty="0">
                <a:solidFill>
                  <a:srgbClr val="D89354"/>
                </a:solidFill>
              </a:rPr>
              <a:t>Prise compétence PLUi</a:t>
            </a:r>
            <a:endParaRPr lang="fr-FR" b="1" dirty="0">
              <a:solidFill>
                <a:srgbClr val="D89354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3E5B92A-6975-46BB-A37B-4FEF9422C140}"/>
              </a:ext>
            </a:extLst>
          </p:cNvPr>
          <p:cNvSpPr txBox="1"/>
          <p:nvPr/>
        </p:nvSpPr>
        <p:spPr>
          <a:xfrm>
            <a:off x="2825651" y="755511"/>
            <a:ext cx="2503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9D7A"/>
                </a:solidFill>
              </a:rPr>
              <a:t>AOÛT 2021</a:t>
            </a:r>
            <a:br>
              <a:rPr lang="fr-FR" sz="1600" b="1" dirty="0">
                <a:solidFill>
                  <a:srgbClr val="009D7A"/>
                </a:solidFill>
              </a:rPr>
            </a:br>
            <a:r>
              <a:rPr lang="fr-FR" sz="1600" b="1" dirty="0">
                <a:solidFill>
                  <a:srgbClr val="009D7A"/>
                </a:solidFill>
              </a:rPr>
              <a:t>Loi C&amp;R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4610F7F-F028-49A7-BC0C-E35D09538D63}"/>
              </a:ext>
            </a:extLst>
          </p:cNvPr>
          <p:cNvSpPr txBox="1"/>
          <p:nvPr/>
        </p:nvSpPr>
        <p:spPr>
          <a:xfrm>
            <a:off x="6664322" y="707088"/>
            <a:ext cx="2503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D89354"/>
                </a:solidFill>
              </a:rPr>
              <a:t>DECEMBRE 2021</a:t>
            </a:r>
            <a:br>
              <a:rPr lang="fr-FR" sz="1600" b="1" dirty="0">
                <a:solidFill>
                  <a:srgbClr val="D89354"/>
                </a:solidFill>
              </a:rPr>
            </a:br>
            <a:r>
              <a:rPr lang="fr-FR" sz="1600" b="1" dirty="0">
                <a:solidFill>
                  <a:srgbClr val="D89354"/>
                </a:solidFill>
              </a:rPr>
              <a:t>Délibération PLUi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B2C0921-96D7-4459-AF4B-35CB52B97B00}"/>
              </a:ext>
            </a:extLst>
          </p:cNvPr>
          <p:cNvSpPr txBox="1"/>
          <p:nvPr/>
        </p:nvSpPr>
        <p:spPr>
          <a:xfrm>
            <a:off x="9703837" y="1718063"/>
            <a:ext cx="218407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9D7A"/>
                </a:solidFill>
              </a:rPr>
              <a:t>FEVRIER 2022</a:t>
            </a:r>
            <a:br>
              <a:rPr lang="fr-FR" sz="1600" b="1" dirty="0">
                <a:solidFill>
                  <a:srgbClr val="009D7A"/>
                </a:solidFill>
              </a:rPr>
            </a:br>
            <a:r>
              <a:rPr lang="fr-FR" sz="1600" b="1" dirty="0">
                <a:solidFill>
                  <a:srgbClr val="009D7A"/>
                </a:solidFill>
              </a:rPr>
              <a:t>Loi 3DS</a:t>
            </a:r>
            <a:br>
              <a:rPr lang="fr-FR" sz="1600" b="1" dirty="0">
                <a:solidFill>
                  <a:srgbClr val="009D7A"/>
                </a:solidFill>
              </a:rPr>
            </a:br>
            <a:r>
              <a:rPr lang="fr-FR" sz="1400" i="1" dirty="0">
                <a:solidFill>
                  <a:srgbClr val="009D7A"/>
                </a:solidFill>
              </a:rPr>
              <a:t>+6 mois délais SRADDET</a:t>
            </a:r>
            <a:endParaRPr lang="fr-FR" sz="1600" dirty="0">
              <a:solidFill>
                <a:srgbClr val="009D7A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7F717E8-D204-4281-BF70-D7119D0C3BD1}"/>
              </a:ext>
            </a:extLst>
          </p:cNvPr>
          <p:cNvSpPr txBox="1"/>
          <p:nvPr/>
        </p:nvSpPr>
        <p:spPr>
          <a:xfrm>
            <a:off x="6824066" y="2403920"/>
            <a:ext cx="2503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9D7A"/>
                </a:solidFill>
              </a:rPr>
              <a:t>AVRIL 2022</a:t>
            </a:r>
            <a:br>
              <a:rPr lang="fr-FR" sz="1600" b="1" dirty="0">
                <a:solidFill>
                  <a:srgbClr val="009D7A"/>
                </a:solidFill>
              </a:rPr>
            </a:br>
            <a:r>
              <a:rPr lang="fr-FR" sz="1600" b="1" dirty="0">
                <a:solidFill>
                  <a:srgbClr val="009D7A"/>
                </a:solidFill>
              </a:rPr>
              <a:t>Décret 2022-762</a:t>
            </a:r>
            <a:br>
              <a:rPr lang="fr-FR" sz="1600" b="1" dirty="0">
                <a:solidFill>
                  <a:srgbClr val="009D7A"/>
                </a:solidFill>
              </a:rPr>
            </a:br>
            <a:r>
              <a:rPr lang="fr-FR" sz="1400" i="1" dirty="0">
                <a:solidFill>
                  <a:srgbClr val="009D7A"/>
                </a:solidFill>
              </a:rPr>
              <a:t>Notion de PEN / PER</a:t>
            </a:r>
            <a:endParaRPr lang="fr-FR" sz="1600" dirty="0">
              <a:solidFill>
                <a:srgbClr val="009D7A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D1985B6-77EE-4B83-9B63-7039062A2015}"/>
              </a:ext>
            </a:extLst>
          </p:cNvPr>
          <p:cNvSpPr txBox="1"/>
          <p:nvPr/>
        </p:nvSpPr>
        <p:spPr>
          <a:xfrm>
            <a:off x="50677" y="3306191"/>
            <a:ext cx="152331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4472C4"/>
                </a:solidFill>
              </a:rPr>
              <a:t>MARS 2023</a:t>
            </a:r>
            <a:br>
              <a:rPr lang="fr-FR" sz="1600" b="1" dirty="0">
                <a:solidFill>
                  <a:srgbClr val="4472C4"/>
                </a:solidFill>
              </a:rPr>
            </a:br>
            <a:r>
              <a:rPr lang="fr-FR" sz="1600" b="1" dirty="0">
                <a:solidFill>
                  <a:srgbClr val="4472C4"/>
                </a:solidFill>
              </a:rPr>
              <a:t>Note d’enjeux Préfet PLUi</a:t>
            </a:r>
            <a:br>
              <a:rPr lang="fr-FR" sz="1600" b="1" dirty="0">
                <a:solidFill>
                  <a:srgbClr val="4472C4"/>
                </a:solidFill>
              </a:rPr>
            </a:br>
            <a:r>
              <a:rPr lang="fr-FR" sz="1400" i="1" dirty="0">
                <a:solidFill>
                  <a:srgbClr val="4472C4"/>
                </a:solidFill>
              </a:rPr>
              <a:t>100 ha en extension</a:t>
            </a:r>
            <a:endParaRPr lang="fr-FR" sz="1600" dirty="0">
              <a:solidFill>
                <a:srgbClr val="4472C4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E3F42B4-21B3-4D0F-93CC-3DE42475C2EA}"/>
              </a:ext>
            </a:extLst>
          </p:cNvPr>
          <p:cNvSpPr txBox="1"/>
          <p:nvPr/>
        </p:nvSpPr>
        <p:spPr>
          <a:xfrm>
            <a:off x="2923954" y="3830336"/>
            <a:ext cx="26068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9D7A"/>
                </a:solidFill>
              </a:rPr>
              <a:t>JUILLET 2023</a:t>
            </a:r>
            <a:br>
              <a:rPr lang="fr-FR" sz="1600" b="1" dirty="0">
                <a:solidFill>
                  <a:srgbClr val="009D7A"/>
                </a:solidFill>
              </a:rPr>
            </a:br>
            <a:r>
              <a:rPr lang="fr-FR" sz="1600" b="1" dirty="0">
                <a:solidFill>
                  <a:srgbClr val="009D7A"/>
                </a:solidFill>
              </a:rPr>
              <a:t>Loi « de facilitation »</a:t>
            </a:r>
            <a:br>
              <a:rPr lang="fr-FR" sz="1600" b="1" dirty="0">
                <a:solidFill>
                  <a:srgbClr val="009D7A"/>
                </a:solidFill>
              </a:rPr>
            </a:br>
            <a:r>
              <a:rPr lang="fr-FR" sz="1400" i="1" dirty="0">
                <a:solidFill>
                  <a:srgbClr val="009D7A"/>
                </a:solidFill>
              </a:rPr>
              <a:t>- Délais </a:t>
            </a:r>
            <a:r>
              <a:rPr lang="fr-FR" sz="1400" i="1" dirty="0" err="1">
                <a:solidFill>
                  <a:srgbClr val="009D7A"/>
                </a:solidFill>
              </a:rPr>
              <a:t>zanification</a:t>
            </a:r>
            <a:r>
              <a:rPr lang="fr-FR" sz="1400" i="1" dirty="0">
                <a:solidFill>
                  <a:srgbClr val="009D7A"/>
                </a:solidFill>
              </a:rPr>
              <a:t> allongés (22/02/2028 pour les PLU(i))</a:t>
            </a:r>
          </a:p>
          <a:p>
            <a:pPr marL="285750" indent="-285750" algn="ctr">
              <a:buFontTx/>
              <a:buChar char="-"/>
            </a:pPr>
            <a:r>
              <a:rPr lang="fr-FR" sz="1400" i="1" dirty="0">
                <a:solidFill>
                  <a:srgbClr val="009D7A"/>
                </a:solidFill>
              </a:rPr>
              <a:t>Garantie communale</a:t>
            </a:r>
          </a:p>
          <a:p>
            <a:pPr marL="285750" indent="-285750" algn="ctr">
              <a:buFontTx/>
              <a:buChar char="-"/>
            </a:pPr>
            <a:r>
              <a:rPr lang="fr-FR" sz="1400" i="1" dirty="0">
                <a:solidFill>
                  <a:srgbClr val="009D7A"/>
                </a:solidFill>
              </a:rPr>
              <a:t>Sursis à statuer ZAN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C731851-4D06-441D-94C5-CA13384483FF}"/>
              </a:ext>
            </a:extLst>
          </p:cNvPr>
          <p:cNvSpPr txBox="1"/>
          <p:nvPr/>
        </p:nvSpPr>
        <p:spPr>
          <a:xfrm>
            <a:off x="5417677" y="3879318"/>
            <a:ext cx="3176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D89354"/>
                </a:solidFill>
              </a:rPr>
              <a:t>SEPTEMBRE 2023</a:t>
            </a:r>
            <a:br>
              <a:rPr lang="fr-FR" sz="1600" b="1" dirty="0">
                <a:solidFill>
                  <a:srgbClr val="D89354"/>
                </a:solidFill>
              </a:rPr>
            </a:br>
            <a:r>
              <a:rPr lang="fr-FR" sz="1600" b="1" dirty="0">
                <a:solidFill>
                  <a:srgbClr val="D89354"/>
                </a:solidFill>
              </a:rPr>
              <a:t>COTECH PLUi </a:t>
            </a:r>
          </a:p>
          <a:p>
            <a:pPr algn="ctr"/>
            <a:r>
              <a:rPr lang="fr-FR" sz="1400" i="1" dirty="0">
                <a:solidFill>
                  <a:srgbClr val="D89354"/>
                </a:solidFill>
              </a:rPr>
              <a:t>Confirmation  « PLUi transition » </a:t>
            </a:r>
            <a:br>
              <a:rPr lang="fr-FR" sz="1400" i="1" dirty="0">
                <a:solidFill>
                  <a:srgbClr val="D89354"/>
                </a:solidFill>
              </a:rPr>
            </a:br>
            <a:r>
              <a:rPr lang="fr-FR" sz="1400" i="1" dirty="0">
                <a:solidFill>
                  <a:srgbClr val="D89354"/>
                </a:solidFill>
              </a:rPr>
              <a:t>+ cadre des 100 ha en EXT+ OCCSOL2D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BB48428-EEBC-41F8-8997-3FDFFE9D02A3}"/>
              </a:ext>
            </a:extLst>
          </p:cNvPr>
          <p:cNvSpPr txBox="1"/>
          <p:nvPr/>
        </p:nvSpPr>
        <p:spPr>
          <a:xfrm>
            <a:off x="8255902" y="4002149"/>
            <a:ext cx="2310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9D7A"/>
                </a:solidFill>
              </a:rPr>
              <a:t>NOVEMBRE 2023</a:t>
            </a:r>
            <a:br>
              <a:rPr lang="fr-FR" sz="1600" b="1" dirty="0">
                <a:solidFill>
                  <a:srgbClr val="009D7A"/>
                </a:solidFill>
              </a:rPr>
            </a:br>
            <a:r>
              <a:rPr lang="fr-FR" sz="1600" b="1" dirty="0">
                <a:solidFill>
                  <a:srgbClr val="009D7A"/>
                </a:solidFill>
              </a:rPr>
              <a:t>Décrets application </a:t>
            </a:r>
            <a:br>
              <a:rPr lang="fr-FR" sz="1600" b="1" dirty="0">
                <a:solidFill>
                  <a:srgbClr val="009D7A"/>
                </a:solidFill>
              </a:rPr>
            </a:br>
            <a:r>
              <a:rPr lang="fr-FR" sz="1600" b="1" dirty="0">
                <a:solidFill>
                  <a:srgbClr val="009D7A"/>
                </a:solidFill>
              </a:rPr>
              <a:t>Loi « de facilitation »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5C4DDD59-6250-45AC-AA17-8A215E7B92BA}"/>
              </a:ext>
            </a:extLst>
          </p:cNvPr>
          <p:cNvSpPr txBox="1"/>
          <p:nvPr/>
        </p:nvSpPr>
        <p:spPr>
          <a:xfrm>
            <a:off x="6901658" y="5706606"/>
            <a:ext cx="355188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9D7A"/>
                </a:solidFill>
              </a:rPr>
              <a:t>FEVRIER 2024</a:t>
            </a:r>
          </a:p>
          <a:p>
            <a:pPr algn="ctr"/>
            <a:r>
              <a:rPr lang="fr-FR" sz="1600" b="1" dirty="0">
                <a:solidFill>
                  <a:srgbClr val="009D7A"/>
                </a:solidFill>
              </a:rPr>
              <a:t>MODIFICATION SRADDET (CONSULTATION PPA)</a:t>
            </a:r>
          </a:p>
          <a:p>
            <a:pPr algn="ctr"/>
            <a:r>
              <a:rPr lang="fr-FR" sz="1400" i="1" dirty="0">
                <a:solidFill>
                  <a:srgbClr val="009D7A"/>
                </a:solidFill>
              </a:rPr>
              <a:t>60,57% SCOT LM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29AE3BA-9F03-4B9C-9EC7-22B6AE954930}"/>
              </a:ext>
            </a:extLst>
          </p:cNvPr>
          <p:cNvSpPr txBox="1"/>
          <p:nvPr/>
        </p:nvSpPr>
        <p:spPr>
          <a:xfrm>
            <a:off x="4393258" y="5787825"/>
            <a:ext cx="2652431" cy="1015663"/>
          </a:xfrm>
          <a:prstGeom prst="rect">
            <a:avLst/>
          </a:prstGeom>
          <a:solidFill>
            <a:srgbClr val="E2AF8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FEVRIER 2024</a:t>
            </a:r>
          </a:p>
          <a:p>
            <a:pPr algn="ctr"/>
            <a:r>
              <a:rPr lang="fr-FR" sz="1600" b="1" dirty="0">
                <a:solidFill>
                  <a:schemeClr val="bg1"/>
                </a:solidFill>
              </a:rPr>
              <a:t>REUNION DDTM</a:t>
            </a:r>
            <a:br>
              <a:rPr lang="fr-FR" sz="1600" b="1" dirty="0">
                <a:solidFill>
                  <a:schemeClr val="bg1"/>
                </a:solidFill>
              </a:rPr>
            </a:br>
            <a:r>
              <a:rPr lang="fr-FR" sz="1400" i="1" dirty="0">
                <a:solidFill>
                  <a:schemeClr val="bg1"/>
                </a:solidFill>
              </a:rPr>
              <a:t>Appliquer cadre Loi C&amp;R et les </a:t>
            </a:r>
            <a:br>
              <a:rPr lang="fr-FR" sz="1400" i="1" dirty="0">
                <a:solidFill>
                  <a:schemeClr val="bg1"/>
                </a:solidFill>
              </a:rPr>
            </a:br>
            <a:r>
              <a:rPr lang="fr-FR" sz="1400" i="1" dirty="0">
                <a:solidFill>
                  <a:schemeClr val="bg1"/>
                </a:solidFill>
              </a:rPr>
              <a:t>-60,57% d’ENAF du SRADDET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C1664D9-AC0C-4A85-A268-A810AB2CCFA4}"/>
              </a:ext>
            </a:extLst>
          </p:cNvPr>
          <p:cNvSpPr txBox="1"/>
          <p:nvPr/>
        </p:nvSpPr>
        <p:spPr>
          <a:xfrm>
            <a:off x="10447316" y="4657440"/>
            <a:ext cx="17674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D89354"/>
                </a:solidFill>
              </a:rPr>
              <a:t>DECEMBRE 2023</a:t>
            </a:r>
            <a:br>
              <a:rPr lang="fr-FR" sz="1600" b="1" dirty="0">
                <a:solidFill>
                  <a:srgbClr val="D89354"/>
                </a:solidFill>
              </a:rPr>
            </a:br>
            <a:r>
              <a:rPr lang="fr-FR" sz="1600" b="1" dirty="0">
                <a:solidFill>
                  <a:srgbClr val="D89354"/>
                </a:solidFill>
              </a:rPr>
              <a:t>Rencontre sous préfète</a:t>
            </a:r>
          </a:p>
          <a:p>
            <a:pPr algn="ctr"/>
            <a:r>
              <a:rPr lang="fr-FR" sz="1400" i="1" dirty="0">
                <a:solidFill>
                  <a:srgbClr val="D89354"/>
                </a:solidFill>
              </a:rPr>
              <a:t>Confirmation </a:t>
            </a:r>
            <a:br>
              <a:rPr lang="fr-FR" sz="1400" i="1" dirty="0">
                <a:solidFill>
                  <a:srgbClr val="D89354"/>
                </a:solidFill>
              </a:rPr>
            </a:br>
            <a:r>
              <a:rPr lang="fr-FR" sz="1400" i="1" dirty="0">
                <a:solidFill>
                  <a:srgbClr val="D89354"/>
                </a:solidFill>
              </a:rPr>
              <a:t>« PLUi transition » </a:t>
            </a:r>
            <a:br>
              <a:rPr lang="fr-FR" sz="1400" i="1" dirty="0">
                <a:solidFill>
                  <a:srgbClr val="D89354"/>
                </a:solidFill>
              </a:rPr>
            </a:br>
            <a:r>
              <a:rPr lang="fr-FR" sz="1400" i="1" dirty="0">
                <a:solidFill>
                  <a:srgbClr val="D89354"/>
                </a:solidFill>
              </a:rPr>
              <a:t>+ cadre des 100 ha en EXT</a:t>
            </a:r>
          </a:p>
          <a:p>
            <a:pPr algn="ctr"/>
            <a:endParaRPr lang="fr-FR" sz="1600" b="1" dirty="0">
              <a:solidFill>
                <a:srgbClr val="D89354"/>
              </a:solidFill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32B9D1AE-83A9-4106-A2C3-DE45F2DE5F14}"/>
              </a:ext>
            </a:extLst>
          </p:cNvPr>
          <p:cNvSpPr/>
          <p:nvPr/>
        </p:nvSpPr>
        <p:spPr>
          <a:xfrm>
            <a:off x="3917900" y="1334211"/>
            <a:ext cx="319489" cy="319489"/>
          </a:xfrm>
          <a:prstGeom prst="ellipse">
            <a:avLst/>
          </a:prstGeom>
          <a:solidFill>
            <a:srgbClr val="009D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85451DEF-F8AC-4EB3-A166-D86C1C585283}"/>
              </a:ext>
            </a:extLst>
          </p:cNvPr>
          <p:cNvSpPr/>
          <p:nvPr/>
        </p:nvSpPr>
        <p:spPr>
          <a:xfrm>
            <a:off x="9676550" y="1794743"/>
            <a:ext cx="319489" cy="319489"/>
          </a:xfrm>
          <a:prstGeom prst="ellipse">
            <a:avLst/>
          </a:prstGeom>
          <a:solidFill>
            <a:srgbClr val="009D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DFE8F8CE-521B-41E2-8C19-2E4D1D054602}"/>
              </a:ext>
            </a:extLst>
          </p:cNvPr>
          <p:cNvSpPr/>
          <p:nvPr/>
        </p:nvSpPr>
        <p:spPr>
          <a:xfrm>
            <a:off x="7174774" y="2244176"/>
            <a:ext cx="319489" cy="319489"/>
          </a:xfrm>
          <a:prstGeom prst="ellipse">
            <a:avLst/>
          </a:prstGeom>
          <a:solidFill>
            <a:srgbClr val="009D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102D5AF5-97C9-43F0-8D7A-AD260B599163}"/>
              </a:ext>
            </a:extLst>
          </p:cNvPr>
          <p:cNvSpPr/>
          <p:nvPr/>
        </p:nvSpPr>
        <p:spPr>
          <a:xfrm>
            <a:off x="4012325" y="3503099"/>
            <a:ext cx="319489" cy="319489"/>
          </a:xfrm>
          <a:prstGeom prst="ellipse">
            <a:avLst/>
          </a:prstGeom>
          <a:solidFill>
            <a:srgbClr val="009D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F943C695-512E-40C0-8732-72ADE0715C29}"/>
              </a:ext>
            </a:extLst>
          </p:cNvPr>
          <p:cNvSpPr/>
          <p:nvPr/>
        </p:nvSpPr>
        <p:spPr>
          <a:xfrm>
            <a:off x="9206345" y="3582767"/>
            <a:ext cx="319489" cy="319489"/>
          </a:xfrm>
          <a:prstGeom prst="ellipse">
            <a:avLst/>
          </a:prstGeom>
          <a:solidFill>
            <a:srgbClr val="009D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E8B9A208-E311-4EA3-A7CD-8C4426A36107}"/>
              </a:ext>
            </a:extLst>
          </p:cNvPr>
          <p:cNvSpPr/>
          <p:nvPr/>
        </p:nvSpPr>
        <p:spPr>
          <a:xfrm>
            <a:off x="7718492" y="5381740"/>
            <a:ext cx="319489" cy="319489"/>
          </a:xfrm>
          <a:prstGeom prst="ellipse">
            <a:avLst/>
          </a:prstGeom>
          <a:solidFill>
            <a:srgbClr val="009D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95C23C5B-95AD-4045-B71C-0B9A71B8E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068" y="1585248"/>
            <a:ext cx="1394301" cy="673346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47DDB1DD-5E67-420E-B2E1-EE4B2982B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100" y="3657848"/>
            <a:ext cx="882734" cy="882734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55D9AB2B-E663-42D4-B748-0CD020715D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545" y="5800350"/>
            <a:ext cx="952084" cy="952084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DA116322-769B-4502-8F0C-20CAB683FB5D}"/>
              </a:ext>
            </a:extLst>
          </p:cNvPr>
          <p:cNvSpPr/>
          <p:nvPr/>
        </p:nvSpPr>
        <p:spPr>
          <a:xfrm>
            <a:off x="1219836" y="1266066"/>
            <a:ext cx="319489" cy="319489"/>
          </a:xfrm>
          <a:prstGeom prst="ellipse">
            <a:avLst/>
          </a:prstGeom>
          <a:solidFill>
            <a:srgbClr val="D89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2AA46817-2A33-4C9A-84E0-BEB02864C3FE}"/>
              </a:ext>
            </a:extLst>
          </p:cNvPr>
          <p:cNvSpPr/>
          <p:nvPr/>
        </p:nvSpPr>
        <p:spPr>
          <a:xfrm>
            <a:off x="7718492" y="1317199"/>
            <a:ext cx="319489" cy="319489"/>
          </a:xfrm>
          <a:prstGeom prst="ellipse">
            <a:avLst/>
          </a:prstGeom>
          <a:solidFill>
            <a:srgbClr val="D89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7682F12C-F40B-4137-8295-120FDF6D9A59}"/>
              </a:ext>
            </a:extLst>
          </p:cNvPr>
          <p:cNvSpPr/>
          <p:nvPr/>
        </p:nvSpPr>
        <p:spPr>
          <a:xfrm>
            <a:off x="1585428" y="3151716"/>
            <a:ext cx="319489" cy="319489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E636C30C-32EC-4F37-BA59-6BBBF64CFD7C}"/>
              </a:ext>
            </a:extLst>
          </p:cNvPr>
          <p:cNvSpPr/>
          <p:nvPr/>
        </p:nvSpPr>
        <p:spPr>
          <a:xfrm>
            <a:off x="6769395" y="3562296"/>
            <a:ext cx="319489" cy="319489"/>
          </a:xfrm>
          <a:prstGeom prst="ellipse">
            <a:avLst/>
          </a:prstGeom>
          <a:solidFill>
            <a:srgbClr val="D89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8056942A-A566-42EE-A5A0-0F6E6DF4BFF0}"/>
              </a:ext>
            </a:extLst>
          </p:cNvPr>
          <p:cNvSpPr/>
          <p:nvPr/>
        </p:nvSpPr>
        <p:spPr>
          <a:xfrm>
            <a:off x="11207833" y="4286145"/>
            <a:ext cx="319489" cy="319489"/>
          </a:xfrm>
          <a:prstGeom prst="ellipse">
            <a:avLst/>
          </a:prstGeom>
          <a:solidFill>
            <a:srgbClr val="D89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9445C81F-1769-4E70-9272-B368533EBFD9}"/>
              </a:ext>
            </a:extLst>
          </p:cNvPr>
          <p:cNvSpPr/>
          <p:nvPr/>
        </p:nvSpPr>
        <p:spPr>
          <a:xfrm>
            <a:off x="7239603" y="5381740"/>
            <a:ext cx="319489" cy="319489"/>
          </a:xfrm>
          <a:prstGeom prst="ellipse">
            <a:avLst/>
          </a:prstGeom>
          <a:solidFill>
            <a:srgbClr val="D89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495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8F9FD47-929A-4591-92FC-336B6AA5B074}"/>
              </a:ext>
            </a:extLst>
          </p:cNvPr>
          <p:cNvSpPr/>
          <p:nvPr/>
        </p:nvSpPr>
        <p:spPr>
          <a:xfrm>
            <a:off x="0" y="-6020"/>
            <a:ext cx="12192000" cy="1046044"/>
          </a:xfrm>
          <a:prstGeom prst="rect">
            <a:avLst/>
          </a:prstGeom>
          <a:solidFill>
            <a:srgbClr val="E2AF8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050E027-7C65-4D5B-8117-5A5F25DD21D9}"/>
              </a:ext>
            </a:extLst>
          </p:cNvPr>
          <p:cNvSpPr txBox="1"/>
          <p:nvPr/>
        </p:nvSpPr>
        <p:spPr>
          <a:xfrm>
            <a:off x="23703" y="-8084"/>
            <a:ext cx="11966461" cy="954107"/>
          </a:xfrm>
          <a:prstGeom prst="rect">
            <a:avLst/>
          </a:prstGeom>
          <a:solidFill>
            <a:srgbClr val="E2AF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CRITERES PRINCIPAUX 16 retours = 12 pour et 4 avec des remarques et questionnements + demandes nouveaux </a:t>
            </a:r>
            <a:r>
              <a:rPr lang="fr-FR" sz="2800" b="1" cap="all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criteres</a:t>
            </a:r>
            <a:endParaRPr lang="fr-FR" sz="3200" b="1" cap="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6A87DD-9405-4B5F-A164-AA5508F55315}"/>
              </a:ext>
            </a:extLst>
          </p:cNvPr>
          <p:cNvSpPr/>
          <p:nvPr/>
        </p:nvSpPr>
        <p:spPr>
          <a:xfrm>
            <a:off x="664597" y="2690278"/>
            <a:ext cx="10818688" cy="3970318"/>
          </a:xfrm>
          <a:prstGeom prst="rect">
            <a:avLst/>
          </a:prstGeom>
          <a:solidFill>
            <a:schemeClr val="bg1"/>
          </a:solidFill>
          <a:ln>
            <a:solidFill>
              <a:srgbClr val="E45A1A"/>
            </a:solidFill>
          </a:ln>
        </p:spPr>
        <p:txBody>
          <a:bodyPr wrap="square">
            <a:spAutoFit/>
          </a:bodyPr>
          <a:lstStyle/>
          <a:p>
            <a:endParaRPr lang="fr-FR" b="1" dirty="0">
              <a:solidFill>
                <a:srgbClr val="E45A1A"/>
              </a:solidFill>
            </a:endParaRPr>
          </a:p>
          <a:p>
            <a:endParaRPr lang="fr-FR" b="1" dirty="0">
              <a:solidFill>
                <a:srgbClr val="E45A1A"/>
              </a:solidFill>
            </a:endParaRPr>
          </a:p>
          <a:p>
            <a:r>
              <a:rPr lang="fr-FR" b="1" dirty="0">
                <a:solidFill>
                  <a:srgbClr val="E45A1A"/>
                </a:solidFill>
              </a:rPr>
              <a:t>Critère d'accessibilité </a:t>
            </a:r>
            <a:r>
              <a:rPr lang="fr-FR" dirty="0"/>
              <a:t>pour éviter l'engorgement des axes routiers. </a:t>
            </a:r>
            <a:br>
              <a:rPr lang="fr-FR" dirty="0"/>
            </a:br>
            <a:br>
              <a:rPr lang="fr-FR" dirty="0"/>
            </a:br>
            <a:r>
              <a:rPr lang="fr-FR" b="1" dirty="0">
                <a:solidFill>
                  <a:srgbClr val="E45A1A"/>
                </a:solidFill>
              </a:rPr>
              <a:t>Critère de mixité </a:t>
            </a:r>
            <a:r>
              <a:rPr lang="fr-FR" dirty="0"/>
              <a:t>sociale et intergénérationnelle </a:t>
            </a:r>
          </a:p>
          <a:p>
            <a:br>
              <a:rPr lang="fr-FR" dirty="0"/>
            </a:br>
            <a:r>
              <a:rPr lang="fr-FR" b="1" dirty="0">
                <a:solidFill>
                  <a:srgbClr val="E45A1A"/>
                </a:solidFill>
              </a:rPr>
              <a:t>Critère de performance énergétique </a:t>
            </a:r>
            <a:r>
              <a:rPr lang="fr-FR" dirty="0"/>
              <a:t>projet passif ou bas carbone...</a:t>
            </a:r>
          </a:p>
          <a:p>
            <a:endParaRPr lang="fr-FR" dirty="0"/>
          </a:p>
          <a:p>
            <a:r>
              <a:rPr lang="fr-FR" b="1" dirty="0">
                <a:solidFill>
                  <a:srgbClr val="E45A1A"/>
                </a:solidFill>
              </a:rPr>
              <a:t>Critère de densité pour </a:t>
            </a:r>
            <a:r>
              <a:rPr lang="fr-FR" dirty="0"/>
              <a:t>éviter l’étalement urbain et limiter la consommation d’espace agricole</a:t>
            </a:r>
          </a:p>
          <a:p>
            <a:endParaRPr lang="fr-FR" dirty="0"/>
          </a:p>
          <a:p>
            <a:r>
              <a:rPr lang="fr-FR" b="1" dirty="0">
                <a:solidFill>
                  <a:srgbClr val="E45A1A"/>
                </a:solidFill>
              </a:rPr>
              <a:t>Critère de diversification du parc </a:t>
            </a:r>
            <a:r>
              <a:rPr lang="fr-FR" dirty="0"/>
              <a:t>de logements et de produits  </a:t>
            </a:r>
          </a:p>
          <a:p>
            <a:endParaRPr lang="fr-FR" dirty="0"/>
          </a:p>
          <a:p>
            <a:br>
              <a:rPr lang="fr-FR" dirty="0"/>
            </a:b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894E06-B29B-427B-A258-D7B203ED477D}"/>
              </a:ext>
            </a:extLst>
          </p:cNvPr>
          <p:cNvSpPr/>
          <p:nvPr/>
        </p:nvSpPr>
        <p:spPr>
          <a:xfrm>
            <a:off x="486713" y="1581814"/>
            <a:ext cx="11174456" cy="400110"/>
          </a:xfrm>
          <a:prstGeom prst="rect">
            <a:avLst/>
          </a:prstGeom>
          <a:solidFill>
            <a:srgbClr val="E45A1A"/>
          </a:solidFill>
          <a:ln>
            <a:noFill/>
          </a:ln>
        </p:spPr>
        <p:txBody>
          <a:bodyPr wrap="square">
            <a:spAutoFit/>
          </a:bodyPr>
          <a:lstStyle/>
          <a:p>
            <a:pPr lvl="0" fontAlgn="ctr"/>
            <a:r>
              <a:rPr lang="fr-FR" sz="2000" b="1" dirty="0">
                <a:solidFill>
                  <a:schemeClr val="bg1"/>
                </a:solidFill>
              </a:rPr>
              <a:t>NECESSITE DE REPONDRE AUX BESOINS = AJOUTS DE NOUVEAUX CRITERES DEMANDES </a:t>
            </a:r>
          </a:p>
        </p:txBody>
      </p:sp>
    </p:spTree>
    <p:extLst>
      <p:ext uri="{BB962C8B-B14F-4D97-AF65-F5344CB8AC3E}">
        <p14:creationId xmlns:p14="http://schemas.microsoft.com/office/powerpoint/2010/main" val="502460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0B6F71-E77A-48E3-B4EC-4B140FFB0A0F}"/>
              </a:ext>
            </a:extLst>
          </p:cNvPr>
          <p:cNvSpPr/>
          <p:nvPr/>
        </p:nvSpPr>
        <p:spPr>
          <a:xfrm>
            <a:off x="0" y="0"/>
            <a:ext cx="12192000" cy="1267475"/>
          </a:xfrm>
          <a:prstGeom prst="rect">
            <a:avLst/>
          </a:prstGeom>
          <a:solidFill>
            <a:srgbClr val="E2AF8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70B3BBA-2B3C-4ACB-B592-A8CDEF7F81F7}"/>
              </a:ext>
            </a:extLst>
          </p:cNvPr>
          <p:cNvSpPr txBox="1"/>
          <p:nvPr/>
        </p:nvSpPr>
        <p:spPr>
          <a:xfrm>
            <a:off x="0" y="4130901"/>
            <a:ext cx="12192000" cy="584775"/>
          </a:xfrm>
          <a:prstGeom prst="rect">
            <a:avLst/>
          </a:prstGeom>
          <a:solidFill>
            <a:srgbClr val="E2AF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QUELS ORIENTATIONS POUR AUJOURD’HUI ET DEMAIN 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CB3D627-058C-494A-9D09-3D0E46FC8817}"/>
              </a:ext>
            </a:extLst>
          </p:cNvPr>
          <p:cNvSpPr txBox="1"/>
          <p:nvPr/>
        </p:nvSpPr>
        <p:spPr>
          <a:xfrm flipH="1">
            <a:off x="655956" y="2065379"/>
            <a:ext cx="10880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7298"/>
                </a:solidFill>
              </a:rPr>
              <a:t>5. LE CONTENU DU PADD</a:t>
            </a:r>
          </a:p>
        </p:txBody>
      </p:sp>
    </p:spTree>
    <p:extLst>
      <p:ext uri="{BB962C8B-B14F-4D97-AF65-F5344CB8AC3E}">
        <p14:creationId xmlns:p14="http://schemas.microsoft.com/office/powerpoint/2010/main" val="1546868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8E5FB995-9ABA-A225-D664-220746CC0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1C227801-7763-8C32-FFE9-3CB898636390}"/>
              </a:ext>
            </a:extLst>
          </p:cNvPr>
          <p:cNvSpPr/>
          <p:nvPr/>
        </p:nvSpPr>
        <p:spPr>
          <a:xfrm>
            <a:off x="152400" y="5880100"/>
            <a:ext cx="3251200" cy="804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07AD45-C83B-D9F5-E93C-13FA38E25C79}"/>
              </a:ext>
            </a:extLst>
          </p:cNvPr>
          <p:cNvSpPr/>
          <p:nvPr/>
        </p:nvSpPr>
        <p:spPr>
          <a:xfrm>
            <a:off x="0" y="0"/>
            <a:ext cx="12192000" cy="918053"/>
          </a:xfrm>
          <a:prstGeom prst="rect">
            <a:avLst/>
          </a:prstGeom>
          <a:solidFill>
            <a:srgbClr val="E2A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E0958EF-A3E5-5CA7-4927-42B85A920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382" y="1721816"/>
            <a:ext cx="10617983" cy="475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0420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0420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0420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0420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0420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420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420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420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420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fr-F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AXE 1 / UNE RURALITE ASSUMEE…</a:t>
            </a:r>
          </a:p>
          <a:p>
            <a:pPr lvl="0">
              <a:lnSpc>
                <a:spcPct val="115000"/>
              </a:lnSpc>
              <a:spcAft>
                <a:spcPts val="800"/>
              </a:spcAft>
            </a:pPr>
            <a:endParaRPr lang="fr-FR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fr-F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AXE 2 / …POUR MIEUX PROTEGER DES RISQUES </a:t>
            </a:r>
          </a:p>
          <a:p>
            <a:pPr lvl="0">
              <a:lnSpc>
                <a:spcPct val="115000"/>
              </a:lnSpc>
              <a:spcAft>
                <a:spcPts val="800"/>
              </a:spcAft>
            </a:pPr>
            <a:endParaRPr lang="fr-FR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fr-F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AXE 3 / UN MAILLAGE EQUILIBRE DE VILLES ET VILLAGES MIS EN MOUVEMENT PAR LES MOBILITES</a:t>
            </a:r>
          </a:p>
          <a:p>
            <a:pPr lvl="0">
              <a:lnSpc>
                <a:spcPct val="115000"/>
              </a:lnSpc>
              <a:spcAft>
                <a:spcPts val="800"/>
              </a:spcAft>
            </a:pPr>
            <a:endParaRPr lang="fr-FR" sz="20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fr-F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AXE 4 / POUR LE DEVELOPPEMENT D’UNE ECONOMIE PEVELOISE</a:t>
            </a:r>
          </a:p>
          <a:p>
            <a:pPr lvl="0">
              <a:lnSpc>
                <a:spcPct val="115000"/>
              </a:lnSpc>
              <a:spcAft>
                <a:spcPts val="800"/>
              </a:spcAft>
            </a:pPr>
            <a:endParaRPr lang="fr-FR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fr-FR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….AGIR PAR LA PLANIFICATION POUR S’ADAPTER AU CHANGEMENT CLIMATIQUE</a:t>
            </a:r>
            <a:endParaRPr lang="fr-FR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42025" algn="r"/>
              </a:tabLst>
            </a:pPr>
            <a:endParaRPr lang="fr-FR" altLang="fr-FR" sz="2000" b="1" u="sng" dirty="0">
              <a:latin typeface="+mn-lt"/>
              <a:ea typeface="SimSun" panose="02010600030101010101" pitchFamily="2" charset="-122"/>
              <a:cs typeface="Arial" panose="020B060402020202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42025" algn="r"/>
              </a:tabLst>
            </a:pPr>
            <a:endParaRPr kumimoji="0" lang="fr-FR" altLang="fr-FR" sz="1600" b="0" i="0" u="sng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3036BB0-DBBB-4F79-8F81-5DB130C1B9D6}"/>
              </a:ext>
            </a:extLst>
          </p:cNvPr>
          <p:cNvSpPr txBox="1"/>
          <p:nvPr/>
        </p:nvSpPr>
        <p:spPr>
          <a:xfrm>
            <a:off x="0" y="197416"/>
            <a:ext cx="11966461" cy="523220"/>
          </a:xfrm>
          <a:prstGeom prst="rect">
            <a:avLst/>
          </a:prstGeom>
          <a:solidFill>
            <a:srgbClr val="E2AF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Sommaire du </a:t>
            </a:r>
            <a:r>
              <a:rPr lang="fr-FR" sz="2800" b="1" cap="all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padd</a:t>
            </a:r>
            <a:r>
              <a:rPr lang="fr-FR" sz="28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 lien avec le projet de territoire</a:t>
            </a:r>
            <a:endParaRPr lang="fr-FR" sz="3200" b="1" cap="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063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FB995-9ABA-A225-D664-220746CC0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1C227801-7763-8C32-FFE9-3CB898636390}"/>
              </a:ext>
            </a:extLst>
          </p:cNvPr>
          <p:cNvSpPr/>
          <p:nvPr/>
        </p:nvSpPr>
        <p:spPr>
          <a:xfrm>
            <a:off x="152400" y="5880100"/>
            <a:ext cx="3251200" cy="804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07AD45-C83B-D9F5-E93C-13FA38E25C79}"/>
              </a:ext>
            </a:extLst>
          </p:cNvPr>
          <p:cNvSpPr/>
          <p:nvPr/>
        </p:nvSpPr>
        <p:spPr>
          <a:xfrm>
            <a:off x="0" y="0"/>
            <a:ext cx="12192000" cy="918053"/>
          </a:xfrm>
          <a:prstGeom prst="rect">
            <a:avLst/>
          </a:prstGeom>
          <a:solidFill>
            <a:srgbClr val="E2A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3036BB0-DBBB-4F79-8F81-5DB130C1B9D6}"/>
              </a:ext>
            </a:extLst>
          </p:cNvPr>
          <p:cNvSpPr txBox="1"/>
          <p:nvPr/>
        </p:nvSpPr>
        <p:spPr>
          <a:xfrm>
            <a:off x="152400" y="197416"/>
            <a:ext cx="11966461" cy="523220"/>
          </a:xfrm>
          <a:prstGeom prst="rect">
            <a:avLst/>
          </a:prstGeom>
          <a:solidFill>
            <a:srgbClr val="E2AF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Sommaire du </a:t>
            </a:r>
            <a:r>
              <a:rPr lang="fr-FR" sz="2800" b="1" cap="all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padd</a:t>
            </a:r>
            <a:endParaRPr lang="fr-FR" sz="3200" b="1" cap="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A7634C8-4FF4-867B-E266-6459257D5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37" y="2636681"/>
            <a:ext cx="11701323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  <a:tab pos="60420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  <a:tab pos="60420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  <a:tab pos="60420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  <a:tab pos="60420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  <a:tab pos="60420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  <a:tab pos="60420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  <a:tab pos="60420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  <a:tab pos="60420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  <a:tab pos="60420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l"/>
                <a:tab pos="6042025" algn="r"/>
              </a:tabLst>
            </a:pPr>
            <a:r>
              <a:rPr kumimoji="0" lang="fr-FR" altLang="fr-FR" sz="2400" b="0" i="0" strike="noStrike" cap="none" normalizeH="0" baseline="0" dirty="0">
                <a:ln>
                  <a:noFill/>
                </a:ln>
                <a:effectLst/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Conserver le caractère agricole du territoire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l"/>
                <a:tab pos="6042025" algn="r"/>
              </a:tabLst>
            </a:pPr>
            <a:endParaRPr kumimoji="0" lang="fr-FR" altLang="fr-FR" sz="2400" b="0" i="0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l"/>
                <a:tab pos="6042025" algn="r"/>
              </a:tabLst>
            </a:pPr>
            <a:r>
              <a:rPr kumimoji="0" lang="fr-FR" altLang="fr-FR" sz="2400" b="0" i="0" strike="noStrike" cap="none" normalizeH="0" baseline="0" dirty="0">
                <a:ln>
                  <a:noFill/>
                </a:ln>
                <a:effectLst/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Assurer la preservation du cycle de l’eau pour mieux protéger la biodiversité et les ressources naturelles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l"/>
                <a:tab pos="6042025" algn="r"/>
              </a:tabLst>
            </a:pPr>
            <a:endParaRPr kumimoji="0" lang="fr-FR" altLang="fr-FR" sz="2400" b="0" i="0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l"/>
                <a:tab pos="6042025" algn="r"/>
              </a:tabLst>
            </a:pPr>
            <a:r>
              <a:rPr kumimoji="0" lang="fr-FR" altLang="fr-FR" sz="2400" b="0" i="0" strike="noStrike" cap="none" normalizeH="0" baseline="0" dirty="0">
                <a:ln>
                  <a:noFill/>
                </a:ln>
                <a:effectLst/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Protéger les espaces à enjeux environnementaux et écologiques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l"/>
                <a:tab pos="6042025" algn="r"/>
              </a:tabLst>
            </a:pPr>
            <a:endParaRPr kumimoji="0" lang="fr-FR" altLang="fr-FR" sz="2400" b="0" i="0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l"/>
                <a:tab pos="6042025" algn="r"/>
              </a:tabLst>
            </a:pPr>
            <a:r>
              <a:rPr kumimoji="0" lang="fr-FR" altLang="fr-FR" sz="2400" b="0" i="0" strike="noStrike" cap="none" normalizeH="0" baseline="0" dirty="0">
                <a:ln>
                  <a:noFill/>
                </a:ln>
                <a:effectLst/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Articuler les séquences paysagères pour (re)découvrir le territoire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l"/>
                <a:tab pos="6042025" algn="r"/>
              </a:tabLst>
            </a:pPr>
            <a:endParaRPr kumimoji="0" lang="fr-FR" altLang="fr-FR" sz="2400" b="0" i="0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l"/>
                <a:tab pos="6042025" algn="r"/>
              </a:tabLst>
            </a:pPr>
            <a:r>
              <a:rPr kumimoji="0" lang="fr-FR" altLang="fr-FR" sz="2400" b="0" i="0" strike="noStrike" cap="none" normalizeH="0" baseline="0" dirty="0">
                <a:ln>
                  <a:noFill/>
                </a:ln>
                <a:effectLst/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Valoriser le patrimoine bâti et être attentif à l’inscription des projets dans le territoire</a:t>
            </a:r>
            <a:endParaRPr kumimoji="0" lang="fr-FR" altLang="fr-FR" sz="2400" b="0" i="0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307C7F5-FC3A-F751-BC31-76D3CCACC76F}"/>
              </a:ext>
            </a:extLst>
          </p:cNvPr>
          <p:cNvSpPr txBox="1"/>
          <p:nvPr/>
        </p:nvSpPr>
        <p:spPr>
          <a:xfrm>
            <a:off x="417537" y="1370717"/>
            <a:ext cx="6097772" cy="846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fr-F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AXE 1 / UNE RURALITE ASSUMEE…</a:t>
            </a:r>
          </a:p>
        </p:txBody>
      </p:sp>
    </p:spTree>
    <p:extLst>
      <p:ext uri="{BB962C8B-B14F-4D97-AF65-F5344CB8AC3E}">
        <p14:creationId xmlns:p14="http://schemas.microsoft.com/office/powerpoint/2010/main" val="1300499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FB995-9ABA-A225-D664-220746CC0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1C227801-7763-8C32-FFE9-3CB898636390}"/>
              </a:ext>
            </a:extLst>
          </p:cNvPr>
          <p:cNvSpPr/>
          <p:nvPr/>
        </p:nvSpPr>
        <p:spPr>
          <a:xfrm>
            <a:off x="152400" y="5880100"/>
            <a:ext cx="3251200" cy="804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07AD45-C83B-D9F5-E93C-13FA38E25C79}"/>
              </a:ext>
            </a:extLst>
          </p:cNvPr>
          <p:cNvSpPr/>
          <p:nvPr/>
        </p:nvSpPr>
        <p:spPr>
          <a:xfrm>
            <a:off x="0" y="0"/>
            <a:ext cx="12192000" cy="918053"/>
          </a:xfrm>
          <a:prstGeom prst="rect">
            <a:avLst/>
          </a:prstGeom>
          <a:solidFill>
            <a:srgbClr val="E2A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3036BB0-DBBB-4F79-8F81-5DB130C1B9D6}"/>
              </a:ext>
            </a:extLst>
          </p:cNvPr>
          <p:cNvSpPr txBox="1"/>
          <p:nvPr/>
        </p:nvSpPr>
        <p:spPr>
          <a:xfrm>
            <a:off x="0" y="197416"/>
            <a:ext cx="11966461" cy="523220"/>
          </a:xfrm>
          <a:prstGeom prst="rect">
            <a:avLst/>
          </a:prstGeom>
          <a:solidFill>
            <a:srgbClr val="E2AF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Sommaire du </a:t>
            </a:r>
            <a:r>
              <a:rPr lang="fr-FR" sz="2800" b="1" cap="all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padd</a:t>
            </a:r>
            <a:endParaRPr lang="fr-FR" sz="3200" b="1" cap="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B032F1E-9399-E2A4-19C1-DF330AFF2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659914"/>
            <a:ext cx="11960831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  <a:tab pos="60420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  <a:tab pos="60420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  <a:tab pos="60420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  <a:tab pos="60420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  <a:tab pos="60420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  <a:tab pos="60420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  <a:tab pos="60420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  <a:tab pos="60420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  <a:tab pos="60420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l"/>
                <a:tab pos="6042025" algn="r"/>
              </a:tabLst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AXE 2 / …POUR MIEUX PROTEGER DES RISQUES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l"/>
                <a:tab pos="6042025" algn="r"/>
              </a:tabLst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l"/>
                <a:tab pos="6042025" algn="r"/>
              </a:tabLst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Respecter les dispositions des PPRI et intégrer l’ensemble des outils ayant une portée informative face au risque inondation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l"/>
                <a:tab pos="6042025" algn="r"/>
              </a:tabLst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l"/>
                <a:tab pos="6042025" algn="r"/>
              </a:tabLst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Porter à connaissance les autres risques et nuisances identifiés (retrait gonflement des argiles, cavités souterraines, risques industriels;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l"/>
                <a:tab pos="6042025" algn="r"/>
              </a:tabLst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infrastructures bruyantes…) avec pour but de ne pas les amplifier, voire les réduire vis-à-vis de la population.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l"/>
                <a:tab pos="6042025" algn="r"/>
              </a:tabLst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l"/>
                <a:tab pos="6042025" algn="r"/>
              </a:tabLst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Limiter la consommation et le coût énergétique par des choix en matière de déplacement, de développement urbain et la mise en place de bonnes pratiques :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l"/>
                <a:tab pos="6042025" algn="r"/>
              </a:tabLst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Favoriser les méthodes de diminution des déchets et encourager la méthanisation :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l"/>
                <a:tab pos="6042025" algn="r"/>
              </a:tabLst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Veiller au niveau de sécurité des sites industriels et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seveso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, des voies de communication et des abords de chantier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l"/>
                <a:tab pos="6042025" algn="r"/>
              </a:tabLst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Le bruit et la qualité de l’air pris en compte dans les politiques d’aménagement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7835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FB995-9ABA-A225-D664-220746CC0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1C227801-7763-8C32-FFE9-3CB898636390}"/>
              </a:ext>
            </a:extLst>
          </p:cNvPr>
          <p:cNvSpPr/>
          <p:nvPr/>
        </p:nvSpPr>
        <p:spPr>
          <a:xfrm>
            <a:off x="152400" y="5880100"/>
            <a:ext cx="3251200" cy="804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07AD45-C83B-D9F5-E93C-13FA38E25C79}"/>
              </a:ext>
            </a:extLst>
          </p:cNvPr>
          <p:cNvSpPr/>
          <p:nvPr/>
        </p:nvSpPr>
        <p:spPr>
          <a:xfrm>
            <a:off x="0" y="0"/>
            <a:ext cx="12192000" cy="918053"/>
          </a:xfrm>
          <a:prstGeom prst="rect">
            <a:avLst/>
          </a:prstGeom>
          <a:solidFill>
            <a:srgbClr val="E2A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3036BB0-DBBB-4F79-8F81-5DB130C1B9D6}"/>
              </a:ext>
            </a:extLst>
          </p:cNvPr>
          <p:cNvSpPr txBox="1"/>
          <p:nvPr/>
        </p:nvSpPr>
        <p:spPr>
          <a:xfrm>
            <a:off x="0" y="197416"/>
            <a:ext cx="11966461" cy="523220"/>
          </a:xfrm>
          <a:prstGeom prst="rect">
            <a:avLst/>
          </a:prstGeom>
          <a:solidFill>
            <a:srgbClr val="E2AF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Sommaire du </a:t>
            </a:r>
            <a:r>
              <a:rPr lang="fr-FR" sz="2800" b="1" cap="all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padd</a:t>
            </a:r>
            <a:endParaRPr lang="fr-FR" sz="3200" b="1" cap="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8D5C695-BAB5-6C28-64ED-24C178298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399" y="1478895"/>
            <a:ext cx="11889601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  <a:tab pos="60420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  <a:tab pos="60420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  <a:tab pos="60420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  <a:tab pos="60420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  <a:tab pos="60420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  <a:tab pos="60420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  <a:tab pos="60420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  <a:tab pos="60420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  <a:tab pos="60420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l"/>
                <a:tab pos="6042025" algn="r"/>
              </a:tabLst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effectLst/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AXE 3 / UN MAILLAGE ÉQUILIBRÉ DE VILLES ET VILLAGES MIS EN MOUVEMENT PAR LES MOBILITES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l"/>
                <a:tab pos="6042025" algn="r"/>
              </a:tabLst>
            </a:pPr>
            <a:endParaRPr kumimoji="0" lang="fr-FR" altLang="fr-FR" sz="20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l"/>
                <a:tab pos="6042025" algn="r"/>
              </a:tabLst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effectLst/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Améliorer la qualité de vie des habitants et pérenniser l’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attractivite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effectLst/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 de la pevele carembault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l"/>
                <a:tab pos="6042025" algn="r"/>
              </a:tabLst>
            </a:pPr>
            <a:endParaRPr kumimoji="0" lang="fr-FR" altLang="fr-FR" sz="20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l"/>
                <a:tab pos="6042025" algn="r"/>
              </a:tabLst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effectLst/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Organiser spatialement le développement du territoire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l"/>
                <a:tab pos="6042025" algn="r"/>
              </a:tabLst>
            </a:pPr>
            <a:endParaRPr kumimoji="0" lang="fr-FR" altLang="fr-FR" sz="20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l"/>
                <a:tab pos="6042025" algn="r"/>
              </a:tabLst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effectLst/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Répondre qualitativement aux besoins en logements pour chaque public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l"/>
                <a:tab pos="6042025" algn="r"/>
              </a:tabLst>
            </a:pPr>
            <a:endParaRPr kumimoji="0" lang="fr-FR" altLang="fr-FR" sz="20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l"/>
                <a:tab pos="6042025" algn="r"/>
              </a:tabLst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effectLst/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Bénéficier d’équipements et de services attractifs nécessaires a la vie quotidienne et en permettre l’accès à tous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l"/>
                <a:tab pos="6042025" algn="r"/>
              </a:tabLst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effectLst/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(anticiper les besoins en équipements pour mieux cibler leurs aménagements)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l"/>
                <a:tab pos="6042025" algn="r"/>
              </a:tabLst>
            </a:pPr>
            <a:endParaRPr kumimoji="0" lang="fr-FR" altLang="fr-FR" sz="20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l"/>
                <a:tab pos="6042025" algn="r"/>
              </a:tabLst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effectLst/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Faciliter les déplacements pour tous en développant les mobilités alternatives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l"/>
                <a:tab pos="6042025" algn="r"/>
              </a:tabLst>
            </a:pPr>
            <a:endParaRPr kumimoji="0" lang="fr-FR" altLang="fr-FR" sz="20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l"/>
                <a:tab pos="6042025" algn="r"/>
              </a:tabLst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effectLst/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Anticiper le volet foncier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3542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FB995-9ABA-A225-D664-220746CC0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1C227801-7763-8C32-FFE9-3CB898636390}"/>
              </a:ext>
            </a:extLst>
          </p:cNvPr>
          <p:cNvSpPr/>
          <p:nvPr/>
        </p:nvSpPr>
        <p:spPr>
          <a:xfrm>
            <a:off x="152400" y="5880100"/>
            <a:ext cx="3251200" cy="804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07AD45-C83B-D9F5-E93C-13FA38E25C79}"/>
              </a:ext>
            </a:extLst>
          </p:cNvPr>
          <p:cNvSpPr/>
          <p:nvPr/>
        </p:nvSpPr>
        <p:spPr>
          <a:xfrm>
            <a:off x="0" y="0"/>
            <a:ext cx="12192000" cy="918053"/>
          </a:xfrm>
          <a:prstGeom prst="rect">
            <a:avLst/>
          </a:prstGeom>
          <a:solidFill>
            <a:srgbClr val="E2A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3036BB0-DBBB-4F79-8F81-5DB130C1B9D6}"/>
              </a:ext>
            </a:extLst>
          </p:cNvPr>
          <p:cNvSpPr txBox="1"/>
          <p:nvPr/>
        </p:nvSpPr>
        <p:spPr>
          <a:xfrm>
            <a:off x="0" y="197416"/>
            <a:ext cx="11966461" cy="523220"/>
          </a:xfrm>
          <a:prstGeom prst="rect">
            <a:avLst/>
          </a:prstGeom>
          <a:solidFill>
            <a:srgbClr val="E2AF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Sommaire du </a:t>
            </a:r>
            <a:r>
              <a:rPr lang="fr-FR" sz="2800" b="1" cap="all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padd</a:t>
            </a:r>
            <a:endParaRPr lang="fr-FR" sz="3200" b="1" cap="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18C8A0E-3571-C124-9252-C9303DDC8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950" y="1874631"/>
            <a:ext cx="1174336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  <a:tab pos="60420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  <a:tab pos="60420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  <a:tab pos="60420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  <a:tab pos="60420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  <a:tab pos="60420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  <a:tab pos="60420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  <a:tab pos="60420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  <a:tab pos="60420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  <a:tab pos="60420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l"/>
                <a:tab pos="6042025" algn="r"/>
              </a:tabLst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effectLst/>
                <a:latin typeface="+mn-lt"/>
                <a:ea typeface="SimSun" panose="02010600030101010101" pitchFamily="2" charset="-122"/>
                <a:cs typeface="Arial" panose="020B0604020202020204" pitchFamily="34" charset="0"/>
              </a:rPr>
              <a:t>AXE 4 / POUR LE DÉVELOPPEMENT D’UNE ÉCONOMIE PÉVÉLOISE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l"/>
                <a:tab pos="6042025" algn="r"/>
              </a:tabLst>
            </a:pPr>
            <a:endParaRPr kumimoji="0" lang="fr-FR" altLang="fr-FR" sz="2000" b="1" i="0" u="none" strike="noStrike" cap="none" normalizeH="0" baseline="0" dirty="0">
              <a:ln>
                <a:noFill/>
              </a:ln>
              <a:effectLst/>
              <a:latin typeface="+mn-lt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l"/>
                <a:tab pos="6042025" algn="r"/>
              </a:tabLst>
            </a:pPr>
            <a:endParaRPr kumimoji="0" lang="fr-FR" altLang="fr-FR" sz="20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l"/>
                <a:tab pos="6042025" algn="r"/>
              </a:tabLst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effectLst/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Conforter la politique d’accueil économique durable dans un large panel d’activités et ce afin de permettre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l"/>
                <a:tab pos="6042025" algn="r"/>
              </a:tabLst>
            </a:pPr>
            <a:r>
              <a:rPr kumimoji="0" lang="fr-FR" altLang="fr-FR" sz="2000" b="0" i="1" u="none" strike="noStrike" cap="none" normalizeH="0" baseline="0" dirty="0">
                <a:ln>
                  <a:noFill/>
                </a:ln>
                <a:effectLst/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« un parcours résidentiel »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effectLst/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des entreprises tout en se tournant vers les nouveaux modes de travail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l"/>
                <a:tab pos="6042025" algn="r"/>
              </a:tabLst>
            </a:pPr>
            <a:endParaRPr kumimoji="0" lang="fr-FR" altLang="fr-FR" sz="20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l"/>
                <a:tab pos="6042025" algn="r"/>
              </a:tabLst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effectLst/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Accompagner le développement et la mise en valeur de secteurs identifiés comme les forces du territoire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l"/>
                <a:tab pos="6042025" algn="r"/>
              </a:tabLst>
            </a:pPr>
            <a:endParaRPr kumimoji="0" lang="fr-FR" altLang="fr-FR" sz="20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l"/>
                <a:tab pos="6042025" algn="r"/>
              </a:tabLst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effectLst/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Répondre aux besoins des consommateurs en développant l’économie résidentielle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33769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3BD56-B010-F103-B7D1-8095E0345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C48C109-CEE7-9E40-6DBA-C3A849AA2B09}"/>
              </a:ext>
            </a:extLst>
          </p:cNvPr>
          <p:cNvSpPr/>
          <p:nvPr/>
        </p:nvSpPr>
        <p:spPr>
          <a:xfrm>
            <a:off x="0" y="221431"/>
            <a:ext cx="12192000" cy="1046044"/>
          </a:xfrm>
          <a:prstGeom prst="rect">
            <a:avLst/>
          </a:prstGeom>
          <a:solidFill>
            <a:srgbClr val="E2AF8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63A1F74-F5F2-5383-A81F-0AD4F86FCC94}"/>
              </a:ext>
            </a:extLst>
          </p:cNvPr>
          <p:cNvSpPr txBox="1"/>
          <p:nvPr/>
        </p:nvSpPr>
        <p:spPr>
          <a:xfrm>
            <a:off x="2342739" y="452065"/>
            <a:ext cx="8696967" cy="584775"/>
          </a:xfrm>
          <a:prstGeom prst="rect">
            <a:avLst/>
          </a:prstGeom>
          <a:solidFill>
            <a:srgbClr val="E2AF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CALENDRIER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1ACDBAD6-3023-65D9-1E6C-25FAAE18AC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3849502"/>
              </p:ext>
            </p:extLst>
          </p:nvPr>
        </p:nvGraphicFramePr>
        <p:xfrm>
          <a:off x="347240" y="1755084"/>
          <a:ext cx="11674384" cy="3788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DC57A26-38EB-9E5E-377C-5B62E95DA9CB}"/>
              </a:ext>
            </a:extLst>
          </p:cNvPr>
          <p:cNvSpPr/>
          <p:nvPr/>
        </p:nvSpPr>
        <p:spPr>
          <a:xfrm>
            <a:off x="4494680" y="1267474"/>
            <a:ext cx="4135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Zanification SCOT </a:t>
            </a:r>
            <a:b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Avant le 22 fév. 2027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038FA3-A8EC-B341-717B-96C5167E56F4}"/>
              </a:ext>
            </a:extLst>
          </p:cNvPr>
          <p:cNvSpPr/>
          <p:nvPr/>
        </p:nvSpPr>
        <p:spPr>
          <a:xfrm>
            <a:off x="8972175" y="1356824"/>
            <a:ext cx="4135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Zanification PLUi </a:t>
            </a:r>
            <a:b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avant le 22 fév. 2028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8A72539A-8585-AD92-6DC4-0DF8C780A23F}"/>
              </a:ext>
            </a:extLst>
          </p:cNvPr>
          <p:cNvCxnSpPr/>
          <p:nvPr/>
        </p:nvCxnSpPr>
        <p:spPr>
          <a:xfrm>
            <a:off x="955497" y="6164494"/>
            <a:ext cx="10479640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CF3ED8ED-5F52-1903-65B3-32D480D7A203}"/>
              </a:ext>
            </a:extLst>
          </p:cNvPr>
          <p:cNvSpPr txBox="1"/>
          <p:nvPr/>
        </p:nvSpPr>
        <p:spPr>
          <a:xfrm>
            <a:off x="4161033" y="6164494"/>
            <a:ext cx="3532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Possibilité de sursis à statuer « ZAN </a:t>
            </a:r>
          </a:p>
        </p:txBody>
      </p:sp>
    </p:spTree>
    <p:extLst>
      <p:ext uri="{BB962C8B-B14F-4D97-AF65-F5344CB8AC3E}">
        <p14:creationId xmlns:p14="http://schemas.microsoft.com/office/powerpoint/2010/main" val="3343479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8E4FFAE4-D075-4140-A13D-C43BD3BDFC5A}"/>
              </a:ext>
            </a:extLst>
          </p:cNvPr>
          <p:cNvSpPr/>
          <p:nvPr/>
        </p:nvSpPr>
        <p:spPr>
          <a:xfrm>
            <a:off x="152400" y="5880100"/>
            <a:ext cx="3251200" cy="804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70B3BBA-2B3C-4ACB-B592-A8CDEF7F81F7}"/>
              </a:ext>
            </a:extLst>
          </p:cNvPr>
          <p:cNvSpPr txBox="1"/>
          <p:nvPr/>
        </p:nvSpPr>
        <p:spPr>
          <a:xfrm>
            <a:off x="152400" y="409006"/>
            <a:ext cx="11887200" cy="584775"/>
          </a:xfrm>
          <a:prstGeom prst="rect">
            <a:avLst/>
          </a:prstGeom>
          <a:solidFill>
            <a:srgbClr val="E2AF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différents cadrages – un contexte législatif mouvant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815E1B1-A9F3-A103-D297-37210B0AE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271" y="2766845"/>
            <a:ext cx="1338943" cy="133894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1D43E16-579C-F75D-9BB7-95C2BAD666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67" y="2246761"/>
            <a:ext cx="2225330" cy="107467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DCEE99B-3C72-83DF-FD0D-6B80F73D1D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268" y="4532728"/>
            <a:ext cx="1749744" cy="1749744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BA016A7B-0297-C4F1-12A8-A4FCBF1B502E}"/>
              </a:ext>
            </a:extLst>
          </p:cNvPr>
          <p:cNvSpPr txBox="1"/>
          <p:nvPr/>
        </p:nvSpPr>
        <p:spPr>
          <a:xfrm>
            <a:off x="4359013" y="2117010"/>
            <a:ext cx="2955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/>
              <a:t>2/ Note de cadrage du préfet</a:t>
            </a:r>
            <a:br>
              <a:rPr lang="fr-FR" b="1" dirty="0"/>
            </a:br>
            <a:r>
              <a:rPr lang="fr-FR" b="1" dirty="0"/>
              <a:t>dont les 100 ha en extension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ECACF0B-A0C8-03EE-A9C2-D22F91C59B9E}"/>
              </a:ext>
            </a:extLst>
          </p:cNvPr>
          <p:cNvSpPr txBox="1"/>
          <p:nvPr/>
        </p:nvSpPr>
        <p:spPr>
          <a:xfrm>
            <a:off x="444609" y="1277348"/>
            <a:ext cx="2503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/>
              <a:t>1/ SCOT</a:t>
            </a:r>
            <a:br>
              <a:rPr lang="fr-FR" b="1" dirty="0"/>
            </a:br>
            <a:r>
              <a:rPr lang="fr-FR" b="1" dirty="0"/>
              <a:t> Compte foncier </a:t>
            </a:r>
            <a:br>
              <a:rPr lang="fr-FR" b="1" dirty="0"/>
            </a:br>
            <a:r>
              <a:rPr lang="fr-FR" b="1" dirty="0"/>
              <a:t>en extension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128BF3E-F59D-C03F-5470-C5C39AB6BFD3}"/>
              </a:ext>
            </a:extLst>
          </p:cNvPr>
          <p:cNvSpPr txBox="1"/>
          <p:nvPr/>
        </p:nvSpPr>
        <p:spPr>
          <a:xfrm>
            <a:off x="8361078" y="2775817"/>
            <a:ext cx="35907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/>
              <a:t>3/ Loi Climat &amp; Résilience (ZAN)  </a:t>
            </a:r>
            <a:br>
              <a:rPr lang="fr-FR" b="1" dirty="0"/>
            </a:br>
            <a:r>
              <a:rPr lang="fr-FR" b="1" u="sng" dirty="0"/>
              <a:t>+ SRADDET </a:t>
            </a:r>
          </a:p>
          <a:p>
            <a:pPr marL="285750" indent="-285750" algn="ctr">
              <a:buFontTx/>
              <a:buChar char="-"/>
            </a:pPr>
            <a:r>
              <a:rPr lang="fr-FR" b="1" dirty="0"/>
              <a:t>60,57% à l’échelle du SCOT </a:t>
            </a:r>
          </a:p>
          <a:p>
            <a:pPr algn="ctr"/>
            <a:r>
              <a:rPr lang="fr-FR" b="1" dirty="0"/>
              <a:t>COMBIEN POUR PEVELE CAREMBAULT ?  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5133F0AB-CF42-C9B0-4F1D-0BC5CEAC7BC6}"/>
              </a:ext>
            </a:extLst>
          </p:cNvPr>
          <p:cNvCxnSpPr>
            <a:cxnSpLocks/>
          </p:cNvCxnSpPr>
          <p:nvPr/>
        </p:nvCxnSpPr>
        <p:spPr>
          <a:xfrm>
            <a:off x="3403600" y="5056428"/>
            <a:ext cx="5968584" cy="23934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09B4808D-324F-77FB-6331-3C0D586B5359}"/>
              </a:ext>
            </a:extLst>
          </p:cNvPr>
          <p:cNvCxnSpPr>
            <a:cxnSpLocks/>
          </p:cNvCxnSpPr>
          <p:nvPr/>
        </p:nvCxnSpPr>
        <p:spPr>
          <a:xfrm flipH="1" flipV="1">
            <a:off x="3379747" y="4458186"/>
            <a:ext cx="23853" cy="622176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FA5CBBD5-0E48-0DE3-D71F-CD262A8EED11}"/>
              </a:ext>
            </a:extLst>
          </p:cNvPr>
          <p:cNvSpPr txBox="1"/>
          <p:nvPr/>
        </p:nvSpPr>
        <p:spPr>
          <a:xfrm>
            <a:off x="1776295" y="3758184"/>
            <a:ext cx="32546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dirty="0"/>
              <a:t>Délibération PLUi </a:t>
            </a:r>
            <a:br>
              <a:rPr lang="fr-FR" b="1" dirty="0"/>
            </a:br>
            <a:r>
              <a:rPr lang="fr-FR" sz="1400" i="1" dirty="0"/>
              <a:t>13 Déc. 2021</a:t>
            </a:r>
            <a:endParaRPr lang="fr-FR" i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B65170-12BE-4484-AFD0-2E1928CB235D}"/>
              </a:ext>
            </a:extLst>
          </p:cNvPr>
          <p:cNvSpPr/>
          <p:nvPr/>
        </p:nvSpPr>
        <p:spPr>
          <a:xfrm>
            <a:off x="8448843" y="2711383"/>
            <a:ext cx="3415229" cy="160632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igne de multiplication 18">
            <a:extLst>
              <a:ext uri="{FF2B5EF4-FFF2-40B4-BE49-F238E27FC236}">
                <a16:creationId xmlns:a16="http://schemas.microsoft.com/office/drawing/2014/main" id="{945A4805-A8B4-41A1-890F-F9902D95E2EC}"/>
              </a:ext>
            </a:extLst>
          </p:cNvPr>
          <p:cNvSpPr/>
          <p:nvPr/>
        </p:nvSpPr>
        <p:spPr>
          <a:xfrm>
            <a:off x="1203921" y="1273451"/>
            <a:ext cx="1264023" cy="1264023"/>
          </a:xfrm>
          <a:prstGeom prst="mathMultiply">
            <a:avLst>
              <a:gd name="adj1" fmla="val 3662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Signe de multiplication 22">
            <a:extLst>
              <a:ext uri="{FF2B5EF4-FFF2-40B4-BE49-F238E27FC236}">
                <a16:creationId xmlns:a16="http://schemas.microsoft.com/office/drawing/2014/main" id="{2292C6CF-A387-46BB-ADF2-F1D5CB8B778D}"/>
              </a:ext>
            </a:extLst>
          </p:cNvPr>
          <p:cNvSpPr/>
          <p:nvPr/>
        </p:nvSpPr>
        <p:spPr>
          <a:xfrm>
            <a:off x="5111578" y="1838318"/>
            <a:ext cx="1264023" cy="1264023"/>
          </a:xfrm>
          <a:prstGeom prst="mathMultiply">
            <a:avLst>
              <a:gd name="adj1" fmla="val 3662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9894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6B0BD51-5232-4A39-AE68-49D526B52BEF}"/>
              </a:ext>
            </a:extLst>
          </p:cNvPr>
          <p:cNvSpPr/>
          <p:nvPr/>
        </p:nvSpPr>
        <p:spPr>
          <a:xfrm>
            <a:off x="1715135" y="1359866"/>
            <a:ext cx="41997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>
              <a:latin typeface="Calibri" panose="020F0502020204030204" pitchFamily="34" charset="0"/>
            </a:endParaRPr>
          </a:p>
          <a:p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9A8D4A-859B-4132-9033-9C2A446A3913}"/>
              </a:ext>
            </a:extLst>
          </p:cNvPr>
          <p:cNvSpPr/>
          <p:nvPr/>
        </p:nvSpPr>
        <p:spPr>
          <a:xfrm>
            <a:off x="-354746" y="894800"/>
            <a:ext cx="1183849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endParaRPr lang="fr-FR" dirty="0"/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fr-FR" u="sng" dirty="0"/>
              <a:t>Les délais d’élaboration des documents (ayant déjà été par deux fois reportés)</a:t>
            </a:r>
          </a:p>
          <a:p>
            <a:pPr marL="1714500" lvl="3" indent="-342900" algn="just">
              <a:buFont typeface="Arial" panose="020B0604020202020204" pitchFamily="34" charset="0"/>
              <a:buChar char="•"/>
            </a:pPr>
            <a:r>
              <a:rPr lang="fr-FR" dirty="0"/>
              <a:t>Les </a:t>
            </a:r>
            <a:r>
              <a:rPr lang="fr-FR" b="1" dirty="0"/>
              <a:t>SRADDET</a:t>
            </a:r>
            <a:r>
              <a:rPr lang="fr-FR" dirty="0"/>
              <a:t> devront entrer en vigueur avant </a:t>
            </a:r>
            <a:r>
              <a:rPr lang="fr-FR" b="1" dirty="0"/>
              <a:t>le 22 novembre 2024.</a:t>
            </a:r>
          </a:p>
          <a:p>
            <a:pPr marL="1714500" lvl="3" indent="-342900" algn="just">
              <a:buFont typeface="Arial" panose="020B0604020202020204" pitchFamily="34" charset="0"/>
              <a:buChar char="•"/>
            </a:pPr>
            <a:r>
              <a:rPr lang="fr-FR" dirty="0"/>
              <a:t>L'entrée en vigueur du </a:t>
            </a:r>
            <a:r>
              <a:rPr lang="fr-FR" b="1" dirty="0"/>
              <a:t>SCoT</a:t>
            </a:r>
            <a:r>
              <a:rPr lang="fr-FR" dirty="0"/>
              <a:t> avant le </a:t>
            </a:r>
            <a:r>
              <a:rPr lang="fr-FR" b="1" dirty="0"/>
              <a:t>22 février 2027</a:t>
            </a:r>
            <a:r>
              <a:rPr lang="fr-FR" dirty="0"/>
              <a:t>.</a:t>
            </a:r>
          </a:p>
          <a:p>
            <a:pPr marL="1714500" lvl="3" indent="-342900" algn="just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C00000"/>
                </a:solidFill>
              </a:rPr>
              <a:t>PLUi</a:t>
            </a:r>
            <a:r>
              <a:rPr lang="fr-FR" sz="2000" dirty="0">
                <a:solidFill>
                  <a:srgbClr val="C00000"/>
                </a:solidFill>
              </a:rPr>
              <a:t> avant le </a:t>
            </a:r>
            <a:r>
              <a:rPr lang="fr-FR" sz="2000" b="1" u="sng" dirty="0">
                <a:solidFill>
                  <a:srgbClr val="C00000"/>
                </a:solidFill>
              </a:rPr>
              <a:t>22 février 2028.</a:t>
            </a:r>
            <a:endParaRPr lang="fr-FR" sz="1600" b="1" u="sng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F9FD47-929A-4591-92FC-336B6AA5B074}"/>
              </a:ext>
            </a:extLst>
          </p:cNvPr>
          <p:cNvSpPr/>
          <p:nvPr/>
        </p:nvSpPr>
        <p:spPr>
          <a:xfrm>
            <a:off x="0" y="0"/>
            <a:ext cx="12192000" cy="1046044"/>
          </a:xfrm>
          <a:prstGeom prst="rect">
            <a:avLst/>
          </a:prstGeom>
          <a:solidFill>
            <a:srgbClr val="E2AF8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FB858C2-8171-49DF-A772-3213D1A3E779}"/>
              </a:ext>
            </a:extLst>
          </p:cNvPr>
          <p:cNvSpPr txBox="1"/>
          <p:nvPr/>
        </p:nvSpPr>
        <p:spPr>
          <a:xfrm>
            <a:off x="176752" y="254441"/>
            <a:ext cx="10775500" cy="523220"/>
          </a:xfrm>
          <a:prstGeom prst="rect">
            <a:avLst/>
          </a:prstGeom>
          <a:solidFill>
            <a:srgbClr val="E2AF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ELEMENTS DE CADRAGE : CONTEXTE LEGISLATIF évolutif </a:t>
            </a:r>
            <a:endParaRPr lang="fr-FR" sz="3200" b="1" cap="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1792B2-948F-6DA4-B562-261D682FAE79}"/>
              </a:ext>
            </a:extLst>
          </p:cNvPr>
          <p:cNvSpPr/>
          <p:nvPr/>
        </p:nvSpPr>
        <p:spPr>
          <a:xfrm>
            <a:off x="-354746" y="2545580"/>
            <a:ext cx="12368949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fr-FR" u="sng" dirty="0"/>
              <a:t>Les sanctions :</a:t>
            </a:r>
            <a:r>
              <a:rPr lang="fr-FR" dirty="0"/>
              <a:t>  </a:t>
            </a:r>
            <a:r>
              <a:rPr lang="fr-FR" sz="180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LOI n° 2023-630 du 20 juillet 2023 visant à faciliter la mise en œuvre des objectifs de lutte contre l'artificialisation des sols et à renforcer l'accompagnement des élus locaux</a:t>
            </a:r>
            <a:endParaRPr lang="fr-FR" u="sng" dirty="0"/>
          </a:p>
          <a:p>
            <a:pPr marL="1714500" lvl="3" indent="-342900" algn="just">
              <a:buFont typeface="Arial" panose="020B0604020202020204" pitchFamily="34" charset="0"/>
              <a:buChar char="•"/>
            </a:pPr>
            <a:r>
              <a:rPr lang="fr-FR" b="1" dirty="0"/>
              <a:t>Si le SRADDET n’entre pas en vigueur le 22 novembre 2024 : Les SCOT doivent engager une procédure tendant à intégrer l’objectif national de réduction de moitié de la consommation foncière</a:t>
            </a:r>
          </a:p>
          <a:p>
            <a:pPr marL="1714500" lvl="3" indent="-342900" algn="just">
              <a:buFont typeface="Arial" panose="020B0604020202020204" pitchFamily="34" charset="0"/>
              <a:buChar char="•"/>
            </a:pPr>
            <a:r>
              <a:rPr lang="fr-FR" b="1" dirty="0"/>
              <a:t>Si le SCOT n’entre pas en vigueur avant le 22 février 2027 : Les ouvertures à l’urbanisation seront suspendues </a:t>
            </a:r>
          </a:p>
          <a:p>
            <a:pPr marL="1714500" lvl="3" indent="-342900" algn="just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C00000"/>
                </a:solidFill>
              </a:rPr>
              <a:t>Si le PLU « climatisé » n’entre pas en vigueur avant le 22 février 2028 :  Aucune autorisation d’urbanisme ne pourra être délivrée dans les zones AU des PLU jusqu’à l’entrée en vigueur du PLU. </a:t>
            </a:r>
          </a:p>
          <a:p>
            <a:pPr lvl="3" algn="just"/>
            <a:endParaRPr lang="fr-FR" sz="1600" b="1" u="sng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AA8DD16-6ADD-49AC-A8E1-80FB7E85C4A7}"/>
              </a:ext>
            </a:extLst>
          </p:cNvPr>
          <p:cNvSpPr txBox="1"/>
          <p:nvPr/>
        </p:nvSpPr>
        <p:spPr>
          <a:xfrm>
            <a:off x="98954" y="5487008"/>
            <a:ext cx="11994091" cy="123110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solidFill>
                  <a:schemeClr val="bg1"/>
                </a:solidFill>
              </a:rPr>
              <a:t>Ce que dit l’Etat :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i="1" dirty="0">
                <a:solidFill>
                  <a:schemeClr val="bg1"/>
                </a:solidFill>
              </a:rPr>
              <a:t>Ne plus prendre en compte la cible de 100 ha en extension de la Note d’Enjeux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i="1" dirty="0">
                <a:solidFill>
                  <a:schemeClr val="bg1"/>
                </a:solidFill>
              </a:rPr>
              <a:t>Commencer la </a:t>
            </a:r>
            <a:r>
              <a:rPr lang="fr-FR" i="1" dirty="0" err="1">
                <a:solidFill>
                  <a:schemeClr val="bg1"/>
                </a:solidFill>
              </a:rPr>
              <a:t>zanification</a:t>
            </a:r>
            <a:r>
              <a:rPr lang="fr-FR" i="1" dirty="0">
                <a:solidFill>
                  <a:schemeClr val="bg1"/>
                </a:solidFill>
              </a:rPr>
              <a:t> du PLUi dès à présent à partir de la territorialisation pour l’instant annoncée par le SRADDET </a:t>
            </a:r>
            <a:endParaRPr lang="fr-FR" b="1" i="1" dirty="0">
              <a:solidFill>
                <a:schemeClr val="bg1"/>
              </a:solidFill>
            </a:endParaRPr>
          </a:p>
          <a:p>
            <a:pPr marL="285750" indent="-285750" algn="ctr">
              <a:buFont typeface="Symbol" panose="05050102010706020507" pitchFamily="18" charset="2"/>
              <a:buChar char="Þ"/>
            </a:pPr>
            <a:r>
              <a:rPr lang="fr-FR" sz="2000" b="1" i="1" dirty="0">
                <a:solidFill>
                  <a:schemeClr val="bg1"/>
                </a:solidFill>
              </a:rPr>
              <a:t>TENDRE VERS LES -60,57% DE CONSO ENAF DANS LE PADD  = incompatible avec le SCOT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EF559D3-B997-4B93-896F-7AEBA80DD6B1}"/>
              </a:ext>
            </a:extLst>
          </p:cNvPr>
          <p:cNvSpPr txBox="1"/>
          <p:nvPr/>
        </p:nvSpPr>
        <p:spPr>
          <a:xfrm>
            <a:off x="530454" y="5025343"/>
            <a:ext cx="11483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C00000"/>
                </a:solidFill>
              </a:rPr>
              <a:t>UN CADRAGE QUI A RECEMMENT EVOLUE</a:t>
            </a:r>
          </a:p>
        </p:txBody>
      </p:sp>
    </p:spTree>
    <p:extLst>
      <p:ext uri="{BB962C8B-B14F-4D97-AF65-F5344CB8AC3E}">
        <p14:creationId xmlns:p14="http://schemas.microsoft.com/office/powerpoint/2010/main" val="227883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A8535-7358-9FDE-42D0-3808BBCED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AA72C28-623E-0E23-14F9-583A98F13A09}"/>
              </a:ext>
            </a:extLst>
          </p:cNvPr>
          <p:cNvSpPr/>
          <p:nvPr/>
        </p:nvSpPr>
        <p:spPr>
          <a:xfrm>
            <a:off x="0" y="0"/>
            <a:ext cx="12192000" cy="918053"/>
          </a:xfrm>
          <a:prstGeom prst="rect">
            <a:avLst/>
          </a:prstGeom>
          <a:solidFill>
            <a:srgbClr val="E2A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C8E0227-D8B6-F2D1-42CF-A10823F6132D}"/>
              </a:ext>
            </a:extLst>
          </p:cNvPr>
          <p:cNvSpPr/>
          <p:nvPr/>
        </p:nvSpPr>
        <p:spPr>
          <a:xfrm>
            <a:off x="108333" y="5505526"/>
            <a:ext cx="3251200" cy="804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DCB9FBAC-7F49-426D-B094-07287991D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981" y="3841630"/>
            <a:ext cx="2796748" cy="673392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D33D3B07-30B7-4A8B-B856-7AECC588B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7980" y="2860971"/>
            <a:ext cx="1346173" cy="714099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3D05CF38-13EF-446D-8567-CA8FF3D80E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0277" y="3663029"/>
            <a:ext cx="1833781" cy="807737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943A0224-766C-4193-8BA8-0C04A0A954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5354" y="2738996"/>
            <a:ext cx="1280124" cy="788577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91B326F2-4003-4268-91C9-EB364BDD19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5030" y="2551663"/>
            <a:ext cx="714099" cy="714099"/>
          </a:xfrm>
          <a:prstGeom prst="rect">
            <a:avLst/>
          </a:prstGeom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8A88FE78-6D94-4B30-B8BD-B7F1A2B5641D}"/>
              </a:ext>
            </a:extLst>
          </p:cNvPr>
          <p:cNvSpPr txBox="1"/>
          <p:nvPr/>
        </p:nvSpPr>
        <p:spPr>
          <a:xfrm>
            <a:off x="502136" y="4770362"/>
            <a:ext cx="13955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70101"/>
                </a:solidFill>
              </a:rPr>
              <a:t>Conso </a:t>
            </a:r>
            <a:br>
              <a:rPr lang="fr-FR" sz="1600" b="1" dirty="0">
                <a:solidFill>
                  <a:srgbClr val="070101"/>
                </a:solidFill>
              </a:rPr>
            </a:br>
            <a:r>
              <a:rPr lang="fr-FR" sz="1600" b="1" dirty="0">
                <a:solidFill>
                  <a:srgbClr val="070101"/>
                </a:solidFill>
              </a:rPr>
              <a:t>ENAF </a:t>
            </a:r>
            <a:br>
              <a:rPr lang="fr-FR" sz="1600" b="1" dirty="0">
                <a:solidFill>
                  <a:srgbClr val="070101"/>
                </a:solidFill>
              </a:rPr>
            </a:br>
            <a:r>
              <a:rPr lang="fr-FR" sz="1600" b="1" dirty="0">
                <a:solidFill>
                  <a:srgbClr val="070101"/>
                </a:solidFill>
              </a:rPr>
              <a:t>Brute</a:t>
            </a:r>
            <a:br>
              <a:rPr lang="fr-FR" sz="1600" b="1" dirty="0">
                <a:solidFill>
                  <a:srgbClr val="070101"/>
                </a:solidFill>
              </a:rPr>
            </a:br>
            <a:r>
              <a:rPr lang="fr-FR" sz="1600" b="1" u="sng" dirty="0">
                <a:solidFill>
                  <a:srgbClr val="070101"/>
                </a:solidFill>
              </a:rPr>
              <a:t>2011-2020</a:t>
            </a:r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959119D8-6FEF-40AF-A6DB-89F88B8F68D9}"/>
              </a:ext>
            </a:extLst>
          </p:cNvPr>
          <p:cNvCxnSpPr>
            <a:cxnSpLocks/>
          </p:cNvCxnSpPr>
          <p:nvPr/>
        </p:nvCxnSpPr>
        <p:spPr>
          <a:xfrm flipV="1">
            <a:off x="1759200" y="2646338"/>
            <a:ext cx="0" cy="33566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3F4D5E9D-2145-4DB4-9187-2086627633A8}"/>
              </a:ext>
            </a:extLst>
          </p:cNvPr>
          <p:cNvCxnSpPr>
            <a:cxnSpLocks/>
          </p:cNvCxnSpPr>
          <p:nvPr/>
        </p:nvCxnSpPr>
        <p:spPr>
          <a:xfrm>
            <a:off x="632019" y="4659361"/>
            <a:ext cx="66338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CAA8F09B-AC85-4C72-9907-72BAB9E8B3E0}"/>
              </a:ext>
            </a:extLst>
          </p:cNvPr>
          <p:cNvCxnSpPr>
            <a:cxnSpLocks/>
          </p:cNvCxnSpPr>
          <p:nvPr/>
        </p:nvCxnSpPr>
        <p:spPr>
          <a:xfrm flipV="1">
            <a:off x="4656593" y="2646337"/>
            <a:ext cx="0" cy="335663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id="{2DDF4DD4-7A3D-4CBC-9657-C8BC17383A94}"/>
              </a:ext>
            </a:extLst>
          </p:cNvPr>
          <p:cNvSpPr txBox="1"/>
          <p:nvPr/>
        </p:nvSpPr>
        <p:spPr>
          <a:xfrm>
            <a:off x="2626460" y="5084505"/>
            <a:ext cx="1287352" cy="461665"/>
          </a:xfrm>
          <a:prstGeom prst="rect">
            <a:avLst/>
          </a:prstGeom>
          <a:solidFill>
            <a:srgbClr val="EF745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1" algn="ctr">
              <a:spcAft>
                <a:spcPts val="600"/>
              </a:spcAft>
            </a:pPr>
            <a:r>
              <a:rPr lang="fr-FR" sz="2400" b="1" i="1" dirty="0">
                <a:solidFill>
                  <a:schemeClr val="bg1"/>
                </a:solidFill>
                <a:sym typeface="Wingdings" panose="05000000000000000000" pitchFamily="2" charset="2"/>
              </a:rPr>
              <a:t>369 ha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0B858E6E-2528-41BE-A02B-FD5E6C6C5705}"/>
              </a:ext>
            </a:extLst>
          </p:cNvPr>
          <p:cNvSpPr txBox="1"/>
          <p:nvPr/>
        </p:nvSpPr>
        <p:spPr>
          <a:xfrm>
            <a:off x="5317648" y="5084505"/>
            <a:ext cx="1355026" cy="461665"/>
          </a:xfrm>
          <a:prstGeom prst="rect">
            <a:avLst/>
          </a:prstGeom>
          <a:solidFill>
            <a:srgbClr val="2C579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1" algn="ctr">
              <a:spcAft>
                <a:spcPts val="600"/>
              </a:spcAft>
            </a:pPr>
            <a:r>
              <a:rPr lang="fr-FR" sz="2400" b="1" i="1" dirty="0">
                <a:solidFill>
                  <a:schemeClr val="bg1"/>
                </a:solidFill>
                <a:sym typeface="Wingdings" panose="05000000000000000000" pitchFamily="2" charset="2"/>
              </a:rPr>
              <a:t>580 ha</a:t>
            </a:r>
          </a:p>
        </p:txBody>
      </p: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E1999E45-0CEF-4F68-929B-F94E3F84D88B}"/>
              </a:ext>
            </a:extLst>
          </p:cNvPr>
          <p:cNvCxnSpPr>
            <a:cxnSpLocks/>
          </p:cNvCxnSpPr>
          <p:nvPr/>
        </p:nvCxnSpPr>
        <p:spPr>
          <a:xfrm>
            <a:off x="632019" y="6023518"/>
            <a:ext cx="66338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6D5E29E8-333B-42A7-AEE0-E4E36C5955CF}"/>
              </a:ext>
            </a:extLst>
          </p:cNvPr>
          <p:cNvCxnSpPr>
            <a:cxnSpLocks/>
          </p:cNvCxnSpPr>
          <p:nvPr/>
        </p:nvCxnSpPr>
        <p:spPr>
          <a:xfrm>
            <a:off x="632019" y="2646336"/>
            <a:ext cx="66338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Image 49">
            <a:extLst>
              <a:ext uri="{FF2B5EF4-FFF2-40B4-BE49-F238E27FC236}">
                <a16:creationId xmlns:a16="http://schemas.microsoft.com/office/drawing/2014/main" id="{DB343A64-F81C-48D1-93F2-195F4C0BF3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3122" y="3246023"/>
            <a:ext cx="1750238" cy="674791"/>
          </a:xfrm>
          <a:prstGeom prst="rect">
            <a:avLst/>
          </a:prstGeom>
        </p:spPr>
      </p:pic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A4F3D5C8-5424-4E2A-AEB7-8C5FFB610E95}"/>
              </a:ext>
            </a:extLst>
          </p:cNvPr>
          <p:cNvCxnSpPr>
            <a:cxnSpLocks/>
          </p:cNvCxnSpPr>
          <p:nvPr/>
        </p:nvCxnSpPr>
        <p:spPr>
          <a:xfrm flipV="1">
            <a:off x="632019" y="2646338"/>
            <a:ext cx="0" cy="33566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DC51C3AA-120B-4F7E-8CF3-B7DB70920125}"/>
              </a:ext>
            </a:extLst>
          </p:cNvPr>
          <p:cNvCxnSpPr>
            <a:cxnSpLocks/>
          </p:cNvCxnSpPr>
          <p:nvPr/>
        </p:nvCxnSpPr>
        <p:spPr>
          <a:xfrm flipV="1">
            <a:off x="7265819" y="2646336"/>
            <a:ext cx="0" cy="335663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7DE45A9A-602A-4441-808C-565E1B22C40F}"/>
              </a:ext>
            </a:extLst>
          </p:cNvPr>
          <p:cNvSpPr txBox="1"/>
          <p:nvPr/>
        </p:nvSpPr>
        <p:spPr>
          <a:xfrm>
            <a:off x="7825263" y="3131820"/>
            <a:ext cx="3734718" cy="230832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i="1" dirty="0">
                <a:solidFill>
                  <a:schemeClr val="bg1"/>
                </a:solidFill>
              </a:rPr>
              <a:t>Alors que les services de l’Etat étaient d’accord avec l’usage de l’OCSOL2D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i="1" dirty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i="1" dirty="0">
                <a:solidFill>
                  <a:schemeClr val="bg1"/>
                </a:solidFill>
              </a:rPr>
              <a:t>Questionnement partagé avec d’autres EPCI (dont la MEL) qui souhaitent utiliser OCS2D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b="1" i="1" dirty="0">
              <a:solidFill>
                <a:schemeClr val="bg1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830DFB1-5FAD-4FD0-B991-BB93C14C2EB4}"/>
              </a:ext>
            </a:extLst>
          </p:cNvPr>
          <p:cNvSpPr txBox="1"/>
          <p:nvPr/>
        </p:nvSpPr>
        <p:spPr>
          <a:xfrm>
            <a:off x="7456513" y="1534471"/>
            <a:ext cx="4595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C00000"/>
                </a:solidFill>
              </a:rPr>
              <a:t>CONSTAT #1 : </a:t>
            </a:r>
          </a:p>
          <a:p>
            <a:pPr algn="ctr"/>
            <a:r>
              <a:rPr lang="fr-FR" sz="2400" b="1" dirty="0">
                <a:solidFill>
                  <a:srgbClr val="C00000"/>
                </a:solidFill>
              </a:rPr>
              <a:t>L’Etat comme le projet de SRADDET privilégient le CEREMA</a:t>
            </a:r>
          </a:p>
          <a:p>
            <a:pPr algn="ctr"/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68D65A9F-1C00-4746-92F2-DD76A98BB000}"/>
              </a:ext>
            </a:extLst>
          </p:cNvPr>
          <p:cNvSpPr txBox="1"/>
          <p:nvPr/>
        </p:nvSpPr>
        <p:spPr>
          <a:xfrm>
            <a:off x="1667458" y="6089653"/>
            <a:ext cx="59060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lvl="1" indent="-285750" algn="ctr"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fr-FR" b="1" i="1" dirty="0">
                <a:solidFill>
                  <a:srgbClr val="C00000"/>
                </a:solidFill>
                <a:sym typeface="Wingdings" panose="05000000000000000000" pitchFamily="2" charset="2"/>
              </a:rPr>
              <a:t>Un écart fort mais qui s’explique et se justifie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E3A633F-20A6-1538-7292-D7893D317A33}"/>
              </a:ext>
            </a:extLst>
          </p:cNvPr>
          <p:cNvSpPr txBox="1"/>
          <p:nvPr/>
        </p:nvSpPr>
        <p:spPr>
          <a:xfrm>
            <a:off x="442565" y="181423"/>
            <a:ext cx="11609019" cy="523220"/>
          </a:xfrm>
          <a:prstGeom prst="rect">
            <a:avLst/>
          </a:prstGeom>
          <a:solidFill>
            <a:srgbClr val="E2AF81"/>
          </a:solidFill>
        </p:spPr>
        <p:txBody>
          <a:bodyPr wrap="square" rtlCol="0">
            <a:spAutoFit/>
          </a:bodyPr>
          <a:lstStyle/>
          <a:p>
            <a:r>
              <a:rPr lang="fr-FR" sz="28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DESACCORD SUR LA CONSOMMATION FONCIERE ENTRE 2011 – 2020</a:t>
            </a:r>
            <a:endParaRPr lang="fr-FR" sz="3200" b="1" cap="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2AF2104-A700-E933-2A64-1B3D1490DED4}"/>
              </a:ext>
            </a:extLst>
          </p:cNvPr>
          <p:cNvSpPr txBox="1"/>
          <p:nvPr/>
        </p:nvSpPr>
        <p:spPr>
          <a:xfrm>
            <a:off x="1706592" y="1791129"/>
            <a:ext cx="265880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lvl="1" indent="-285750" algn="ctr"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fr-FR" b="1" i="1" dirty="0">
                <a:solidFill>
                  <a:srgbClr val="C00000"/>
                </a:solidFill>
                <a:sym typeface="Wingdings" panose="05000000000000000000" pitchFamily="2" charset="2"/>
              </a:rPr>
              <a:t>Chiffres ETAT/ Région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34513F3-BD9B-B855-87C5-A403B6C5479B}"/>
              </a:ext>
            </a:extLst>
          </p:cNvPr>
          <p:cNvSpPr txBox="1"/>
          <p:nvPr/>
        </p:nvSpPr>
        <p:spPr>
          <a:xfrm>
            <a:off x="4511666" y="1189399"/>
            <a:ext cx="2658806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lvl="1" indent="-285750" algn="ctr"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fr-FR" b="1" i="1" dirty="0">
                <a:solidFill>
                  <a:srgbClr val="C00000"/>
                </a:solidFill>
                <a:sym typeface="Wingdings" panose="05000000000000000000" pitchFamily="2" charset="2"/>
              </a:rPr>
              <a:t>Chiffres Pevele Carembault (données utilisées également par la MEL et d’autres EPCI)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13F870-26EC-D44D-CDC9-637567A80A15}"/>
              </a:ext>
            </a:extLst>
          </p:cNvPr>
          <p:cNvSpPr/>
          <p:nvPr/>
        </p:nvSpPr>
        <p:spPr>
          <a:xfrm>
            <a:off x="1759200" y="1068512"/>
            <a:ext cx="2871634" cy="4934447"/>
          </a:xfrm>
          <a:prstGeom prst="rect">
            <a:avLst/>
          </a:prstGeom>
          <a:solidFill>
            <a:srgbClr val="E2AF81">
              <a:alpha val="22000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1886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8E4FFAE4-D075-4140-A13D-C43BD3BDFC5A}"/>
              </a:ext>
            </a:extLst>
          </p:cNvPr>
          <p:cNvSpPr/>
          <p:nvPr/>
        </p:nvSpPr>
        <p:spPr>
          <a:xfrm>
            <a:off x="152400" y="5880100"/>
            <a:ext cx="3251200" cy="804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70B3BBA-2B3C-4ACB-B592-A8CDEF7F81F7}"/>
              </a:ext>
            </a:extLst>
          </p:cNvPr>
          <p:cNvSpPr txBox="1"/>
          <p:nvPr/>
        </p:nvSpPr>
        <p:spPr>
          <a:xfrm>
            <a:off x="152400" y="409006"/>
            <a:ext cx="11887200" cy="584775"/>
          </a:xfrm>
          <a:prstGeom prst="rect">
            <a:avLst/>
          </a:prstGeom>
          <a:solidFill>
            <a:srgbClr val="E2AF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SYNTHESE DES POSSIBILITES DE CONSOMMATION </a:t>
            </a:r>
            <a:r>
              <a:rPr lang="fr-FR" sz="3200" b="1" cap="all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enaf</a:t>
            </a:r>
            <a:r>
              <a:rPr lang="fr-FR" sz="32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C65395AA-9C64-4B73-824D-B6DD51276333}"/>
              </a:ext>
            </a:extLst>
          </p:cNvPr>
          <p:cNvSpPr txBox="1"/>
          <p:nvPr/>
        </p:nvSpPr>
        <p:spPr>
          <a:xfrm>
            <a:off x="4736387" y="1590765"/>
            <a:ext cx="1662883" cy="584775"/>
          </a:xfrm>
          <a:prstGeom prst="rect">
            <a:avLst/>
          </a:prstGeom>
          <a:solidFill>
            <a:srgbClr val="EF745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1" algn="ctr">
              <a:spcAft>
                <a:spcPts val="600"/>
              </a:spcAft>
            </a:pPr>
            <a:r>
              <a:rPr lang="fr-FR" sz="3200" b="1" i="1" dirty="0">
                <a:solidFill>
                  <a:schemeClr val="bg1"/>
                </a:solidFill>
                <a:sym typeface="Wingdings" panose="05000000000000000000" pitchFamily="2" charset="2"/>
              </a:rPr>
              <a:t>369 ha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08F78447-BBB4-4E22-969C-13A54CE908AA}"/>
              </a:ext>
            </a:extLst>
          </p:cNvPr>
          <p:cNvSpPr txBox="1"/>
          <p:nvPr/>
        </p:nvSpPr>
        <p:spPr>
          <a:xfrm>
            <a:off x="4736387" y="3136612"/>
            <a:ext cx="1662883" cy="584775"/>
          </a:xfrm>
          <a:prstGeom prst="rect">
            <a:avLst/>
          </a:prstGeom>
          <a:solidFill>
            <a:srgbClr val="EF745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1" algn="ctr">
              <a:spcAft>
                <a:spcPts val="600"/>
              </a:spcAft>
            </a:pPr>
            <a:r>
              <a:rPr lang="fr-FR" sz="3200" b="1" i="1" dirty="0">
                <a:solidFill>
                  <a:schemeClr val="bg1"/>
                </a:solidFill>
                <a:sym typeface="Wingdings" panose="05000000000000000000" pitchFamily="2" charset="2"/>
              </a:rPr>
              <a:t>145,4 ha</a:t>
            </a:r>
          </a:p>
        </p:txBody>
      </p:sp>
      <p:sp>
        <p:nvSpPr>
          <p:cNvPr id="2" name="Flèche : courbe vers la droite 1">
            <a:extLst>
              <a:ext uri="{FF2B5EF4-FFF2-40B4-BE49-F238E27FC236}">
                <a16:creationId xmlns:a16="http://schemas.microsoft.com/office/drawing/2014/main" id="{11A31292-522C-4FE2-B417-B4550B1594FB}"/>
              </a:ext>
            </a:extLst>
          </p:cNvPr>
          <p:cNvSpPr/>
          <p:nvPr/>
        </p:nvSpPr>
        <p:spPr>
          <a:xfrm>
            <a:off x="3747817" y="2067397"/>
            <a:ext cx="701296" cy="1439522"/>
          </a:xfrm>
          <a:prstGeom prst="curv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5951DF-1A15-986B-D3B0-168C2C7C10A7}"/>
              </a:ext>
            </a:extLst>
          </p:cNvPr>
          <p:cNvSpPr/>
          <p:nvPr/>
        </p:nvSpPr>
        <p:spPr>
          <a:xfrm>
            <a:off x="7626277" y="3595000"/>
            <a:ext cx="5235781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- 48,7 ha d’ENAF consommés en 2021  (selon le CEREMA)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78D963-9AAB-C713-7334-DA15D63392BC}"/>
              </a:ext>
            </a:extLst>
          </p:cNvPr>
          <p:cNvSpPr/>
          <p:nvPr/>
        </p:nvSpPr>
        <p:spPr>
          <a:xfrm>
            <a:off x="7626277" y="4139648"/>
            <a:ext cx="4896734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- 120 ha de gisements ENAF repérés dans la tache urbaine </a:t>
            </a:r>
          </a:p>
        </p:txBody>
      </p:sp>
      <p:sp>
        <p:nvSpPr>
          <p:cNvPr id="9" name="Flèche : courbe vers la droite 8">
            <a:extLst>
              <a:ext uri="{FF2B5EF4-FFF2-40B4-BE49-F238E27FC236}">
                <a16:creationId xmlns:a16="http://schemas.microsoft.com/office/drawing/2014/main" id="{B3A65B44-F30D-4E84-8CDD-52A16FCB5DA5}"/>
              </a:ext>
            </a:extLst>
          </p:cNvPr>
          <p:cNvSpPr/>
          <p:nvPr/>
        </p:nvSpPr>
        <p:spPr>
          <a:xfrm flipH="1">
            <a:off x="6715019" y="3299066"/>
            <a:ext cx="834218" cy="1696505"/>
          </a:xfrm>
          <a:prstGeom prst="curv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291F4A33-7290-4715-8C82-C4C9E91FD3A7}"/>
              </a:ext>
            </a:extLst>
          </p:cNvPr>
          <p:cNvSpPr txBox="1"/>
          <p:nvPr/>
        </p:nvSpPr>
        <p:spPr>
          <a:xfrm>
            <a:off x="2582903" y="2535435"/>
            <a:ext cx="107276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- 60,57%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52B479-035B-4D82-255D-D1C905C6F32F}"/>
              </a:ext>
            </a:extLst>
          </p:cNvPr>
          <p:cNvSpPr/>
          <p:nvPr/>
        </p:nvSpPr>
        <p:spPr>
          <a:xfrm>
            <a:off x="7626277" y="4724673"/>
            <a:ext cx="4896734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xx ha d’ENAF en 2022 et 2023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A9C0A0D-EE8A-FC88-31F1-02400F203B57}"/>
              </a:ext>
            </a:extLst>
          </p:cNvPr>
          <p:cNvSpPr txBox="1"/>
          <p:nvPr/>
        </p:nvSpPr>
        <p:spPr>
          <a:xfrm>
            <a:off x="4816868" y="4878561"/>
            <a:ext cx="1662883" cy="584775"/>
          </a:xfrm>
          <a:prstGeom prst="rect">
            <a:avLst/>
          </a:prstGeom>
          <a:solidFill>
            <a:srgbClr val="EF745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1" algn="ctr">
              <a:spcAft>
                <a:spcPts val="600"/>
              </a:spcAft>
            </a:pPr>
            <a:r>
              <a:rPr lang="fr-FR" sz="3200" b="1" i="1" dirty="0">
                <a:solidFill>
                  <a:schemeClr val="bg1"/>
                </a:solidFill>
                <a:sym typeface="Wingdings" panose="05000000000000000000" pitchFamily="2" charset="2"/>
              </a:rPr>
              <a:t>- 24 ha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CD32C57-4D11-0535-8E00-B963AC94754D}"/>
              </a:ext>
            </a:extLst>
          </p:cNvPr>
          <p:cNvSpPr txBox="1"/>
          <p:nvPr/>
        </p:nvSpPr>
        <p:spPr>
          <a:xfrm>
            <a:off x="1225392" y="5987329"/>
            <a:ext cx="9138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C00000"/>
                </a:solidFill>
              </a:rPr>
              <a:t>CONSTAT #2 : Plus d’extension possible pour 2021-2030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1DCBB48-2952-4689-BDCA-C0F889A76E5B}"/>
              </a:ext>
            </a:extLst>
          </p:cNvPr>
          <p:cNvSpPr txBox="1"/>
          <p:nvPr/>
        </p:nvSpPr>
        <p:spPr>
          <a:xfrm>
            <a:off x="6430436" y="1673901"/>
            <a:ext cx="37409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consommation ENAF brut 2011-2020</a:t>
            </a:r>
          </a:p>
        </p:txBody>
      </p:sp>
    </p:spTree>
    <p:extLst>
      <p:ext uri="{BB962C8B-B14F-4D97-AF65-F5344CB8AC3E}">
        <p14:creationId xmlns:p14="http://schemas.microsoft.com/office/powerpoint/2010/main" val="1549233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8E4FFAE4-D075-4140-A13D-C43BD3BDFC5A}"/>
              </a:ext>
            </a:extLst>
          </p:cNvPr>
          <p:cNvSpPr/>
          <p:nvPr/>
        </p:nvSpPr>
        <p:spPr>
          <a:xfrm>
            <a:off x="152400" y="5880100"/>
            <a:ext cx="3251200" cy="804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51B84F8-26F6-A997-BB8D-8DBEF514B84F}"/>
              </a:ext>
            </a:extLst>
          </p:cNvPr>
          <p:cNvSpPr txBox="1"/>
          <p:nvPr/>
        </p:nvSpPr>
        <p:spPr>
          <a:xfrm>
            <a:off x="363524" y="499922"/>
            <a:ext cx="11464951" cy="523220"/>
          </a:xfrm>
          <a:prstGeom prst="rect">
            <a:avLst/>
          </a:prstGeom>
          <a:solidFill>
            <a:srgbClr val="E2AF81"/>
          </a:solidFill>
        </p:spPr>
        <p:txBody>
          <a:bodyPr wrap="square" rtlCol="0">
            <a:spAutoFit/>
          </a:bodyPr>
          <a:lstStyle/>
          <a:p>
            <a:r>
              <a:rPr lang="fr-FR" sz="28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PROSPECTIVE : AU REGARD DU SRADDET (-60,57% A L’ECHELLE DU SCOT )</a:t>
            </a:r>
            <a:endParaRPr lang="fr-FR" sz="3200" b="1" cap="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1B44313-EF0B-50D9-6BBC-DE503E6103C4}"/>
              </a:ext>
            </a:extLst>
          </p:cNvPr>
          <p:cNvSpPr txBox="1"/>
          <p:nvPr/>
        </p:nvSpPr>
        <p:spPr>
          <a:xfrm>
            <a:off x="3477738" y="2152216"/>
            <a:ext cx="773343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/>
              <a:t>« -60,57 % »  = peut évoluer car c’est un objectif donné par le SRADDET au SCOT de Lille </a:t>
            </a:r>
          </a:p>
          <a:p>
            <a:r>
              <a:rPr lang="fr-FR" sz="1600" b="1" dirty="0">
                <a:solidFill>
                  <a:srgbClr val="C00000"/>
                </a:solidFill>
              </a:rPr>
              <a:t> 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BE874DD-F087-E98D-D869-1A2280BCB527}"/>
              </a:ext>
            </a:extLst>
          </p:cNvPr>
          <p:cNvCxnSpPr>
            <a:cxnSpLocks/>
          </p:cNvCxnSpPr>
          <p:nvPr/>
        </p:nvCxnSpPr>
        <p:spPr>
          <a:xfrm>
            <a:off x="1443644" y="4845684"/>
            <a:ext cx="10050138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FEBFF1A2-3B08-70A0-644F-070D5B626FFC}"/>
              </a:ext>
            </a:extLst>
          </p:cNvPr>
          <p:cNvCxnSpPr>
            <a:cxnSpLocks/>
          </p:cNvCxnSpPr>
          <p:nvPr/>
        </p:nvCxnSpPr>
        <p:spPr>
          <a:xfrm flipV="1">
            <a:off x="11493782" y="1101724"/>
            <a:ext cx="0" cy="374396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487E3B1C-EFBC-4152-F9FF-2FCBE252ABEB}"/>
              </a:ext>
            </a:extLst>
          </p:cNvPr>
          <p:cNvSpPr txBox="1"/>
          <p:nvPr/>
        </p:nvSpPr>
        <p:spPr>
          <a:xfrm>
            <a:off x="3208305" y="4938867"/>
            <a:ext cx="9138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400" b="1" dirty="0">
              <a:solidFill>
                <a:srgbClr val="C00000"/>
              </a:solidFill>
            </a:endParaRPr>
          </a:p>
          <a:p>
            <a:pPr algn="ctr"/>
            <a:endParaRPr lang="fr-FR" sz="2400" b="1" dirty="0">
              <a:solidFill>
                <a:srgbClr val="C00000"/>
              </a:solidFill>
            </a:endParaRPr>
          </a:p>
          <a:p>
            <a:pPr algn="ctr"/>
            <a:r>
              <a:rPr lang="fr-FR" sz="2400" b="1" dirty="0">
                <a:solidFill>
                  <a:srgbClr val="C00000"/>
                </a:solidFill>
              </a:rPr>
              <a:t>CONSTAT #3 : Un cadre légal qui peut encore évoluer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B09CC7A-A8E1-53BC-DEE8-18D6C0A17292}"/>
              </a:ext>
            </a:extLst>
          </p:cNvPr>
          <p:cNvSpPr txBox="1"/>
          <p:nvPr/>
        </p:nvSpPr>
        <p:spPr>
          <a:xfrm>
            <a:off x="3325699" y="3322616"/>
            <a:ext cx="803751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lvl="1" indent="-285750" algn="ctr"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fr-FR" sz="2400" b="1" dirty="0"/>
              <a:t>Répartition 50/50 entre la MEL et la CCPC = incertaine</a:t>
            </a:r>
            <a:endParaRPr lang="fr-FR" sz="2400" b="1" i="1" dirty="0">
              <a:sym typeface="Wingdings" panose="05000000000000000000" pitchFamily="2" charset="2"/>
            </a:endParaRPr>
          </a:p>
        </p:txBody>
      </p:sp>
      <p:pic>
        <p:nvPicPr>
          <p:cNvPr id="2" name="Image 1" descr="Une image contenant blanc&#10;&#10;Description générée automatiquement">
            <a:extLst>
              <a:ext uri="{FF2B5EF4-FFF2-40B4-BE49-F238E27FC236}">
                <a16:creationId xmlns:a16="http://schemas.microsoft.com/office/drawing/2014/main" id="{1C3C33BD-3D2A-6174-2DEA-3DB91DD282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5" t="38502" r="37765" b="39176"/>
          <a:stretch/>
        </p:blipFill>
        <p:spPr>
          <a:xfrm>
            <a:off x="1749479" y="2309630"/>
            <a:ext cx="1654121" cy="153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359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8E4FFAE4-D075-4140-A13D-C43BD3BDFC5A}"/>
              </a:ext>
            </a:extLst>
          </p:cNvPr>
          <p:cNvSpPr/>
          <p:nvPr/>
        </p:nvSpPr>
        <p:spPr>
          <a:xfrm>
            <a:off x="152400" y="5880100"/>
            <a:ext cx="3251200" cy="804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51B84F8-26F6-A997-BB8D-8DBEF514B84F}"/>
              </a:ext>
            </a:extLst>
          </p:cNvPr>
          <p:cNvSpPr txBox="1"/>
          <p:nvPr/>
        </p:nvSpPr>
        <p:spPr>
          <a:xfrm>
            <a:off x="363524" y="499922"/>
            <a:ext cx="11464951" cy="523220"/>
          </a:xfrm>
          <a:prstGeom prst="rect">
            <a:avLst/>
          </a:prstGeom>
          <a:solidFill>
            <a:srgbClr val="E2AF81"/>
          </a:solidFill>
        </p:spPr>
        <p:txBody>
          <a:bodyPr wrap="square" rtlCol="0">
            <a:spAutoFit/>
          </a:bodyPr>
          <a:lstStyle/>
          <a:p>
            <a:r>
              <a:rPr lang="fr-FR" sz="28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PROSPECTIVE : RAPPEL DES DEMANDES EN EXTENSION URBAINE </a:t>
            </a:r>
            <a:endParaRPr lang="fr-FR" sz="3200" b="1" cap="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FEBFF1A2-3B08-70A0-644F-070D5B626FFC}"/>
              </a:ext>
            </a:extLst>
          </p:cNvPr>
          <p:cNvCxnSpPr>
            <a:cxnSpLocks/>
          </p:cNvCxnSpPr>
          <p:nvPr/>
        </p:nvCxnSpPr>
        <p:spPr>
          <a:xfrm flipV="1">
            <a:off x="11493782" y="1101724"/>
            <a:ext cx="0" cy="374396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DD62EEAD-4CC0-463E-9C95-52EFFC19F74C}"/>
              </a:ext>
            </a:extLst>
          </p:cNvPr>
          <p:cNvCxnSpPr>
            <a:cxnSpLocks/>
          </p:cNvCxnSpPr>
          <p:nvPr/>
        </p:nvCxnSpPr>
        <p:spPr>
          <a:xfrm>
            <a:off x="1443644" y="4845684"/>
            <a:ext cx="10050138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1B13766B-B2E0-4582-80AF-29C95C91212C}"/>
              </a:ext>
            </a:extLst>
          </p:cNvPr>
          <p:cNvCxnSpPr>
            <a:cxnSpLocks/>
          </p:cNvCxnSpPr>
          <p:nvPr/>
        </p:nvCxnSpPr>
        <p:spPr>
          <a:xfrm flipV="1">
            <a:off x="11493782" y="1101724"/>
            <a:ext cx="0" cy="374396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ZoneTexte 100">
            <a:extLst>
              <a:ext uri="{FF2B5EF4-FFF2-40B4-BE49-F238E27FC236}">
                <a16:creationId xmlns:a16="http://schemas.microsoft.com/office/drawing/2014/main" id="{FC7880C6-A566-40F5-8C79-C5E8E8F582B7}"/>
              </a:ext>
            </a:extLst>
          </p:cNvPr>
          <p:cNvSpPr txBox="1"/>
          <p:nvPr/>
        </p:nvSpPr>
        <p:spPr>
          <a:xfrm>
            <a:off x="3208305" y="4938867"/>
            <a:ext cx="9138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C00000"/>
                </a:solidFill>
              </a:rPr>
              <a:t>CONSTAT #4 : Plus d’extension possible pour 2021-2030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63841D-921D-DB29-3C97-7B0F07AEED8C}"/>
              </a:ext>
            </a:extLst>
          </p:cNvPr>
          <p:cNvSpPr/>
          <p:nvPr/>
        </p:nvSpPr>
        <p:spPr>
          <a:xfrm>
            <a:off x="3719247" y="2341982"/>
            <a:ext cx="7297175" cy="172354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24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Rappel de la demande des communes en extension urbaine (Hors T.U) </a:t>
            </a:r>
            <a:r>
              <a:rPr lang="fr-FR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:  </a:t>
            </a:r>
          </a:p>
          <a:p>
            <a:pPr algn="ctr">
              <a:spcBef>
                <a:spcPts val="600"/>
              </a:spcBef>
            </a:pPr>
            <a:r>
              <a:rPr lang="fr-FR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232 ha d’extensions souhaitées dont : </a:t>
            </a:r>
          </a:p>
          <a:p>
            <a:pPr algn="ctr">
              <a:spcBef>
                <a:spcPts val="600"/>
              </a:spcBef>
            </a:pPr>
            <a:r>
              <a:rPr lang="fr-FR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149 ha aux PLU en vigueur en 1AU et en U</a:t>
            </a:r>
          </a:p>
        </p:txBody>
      </p:sp>
      <p:pic>
        <p:nvPicPr>
          <p:cNvPr id="7" name="Image 6" descr="Une image contenant blanc&#10;&#10;Description générée automatiquement">
            <a:extLst>
              <a:ext uri="{FF2B5EF4-FFF2-40B4-BE49-F238E27FC236}">
                <a16:creationId xmlns:a16="http://schemas.microsoft.com/office/drawing/2014/main" id="{A633EB42-927A-B7B2-FA61-113473FFB6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5" t="38502" r="37765" b="39176"/>
          <a:stretch/>
        </p:blipFill>
        <p:spPr>
          <a:xfrm>
            <a:off x="1749479" y="2309630"/>
            <a:ext cx="1654121" cy="153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17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0B6F71-E77A-48E3-B4EC-4B140FFB0A0F}"/>
              </a:ext>
            </a:extLst>
          </p:cNvPr>
          <p:cNvSpPr/>
          <p:nvPr/>
        </p:nvSpPr>
        <p:spPr>
          <a:xfrm>
            <a:off x="0" y="0"/>
            <a:ext cx="12192000" cy="1267475"/>
          </a:xfrm>
          <a:prstGeom prst="rect">
            <a:avLst/>
          </a:prstGeom>
          <a:solidFill>
            <a:srgbClr val="E2AF8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70B3BBA-2B3C-4ACB-B592-A8CDEF7F81F7}"/>
              </a:ext>
            </a:extLst>
          </p:cNvPr>
          <p:cNvSpPr txBox="1"/>
          <p:nvPr/>
        </p:nvSpPr>
        <p:spPr>
          <a:xfrm>
            <a:off x="0" y="4130901"/>
            <a:ext cx="12192000" cy="584775"/>
          </a:xfrm>
          <a:prstGeom prst="rect">
            <a:avLst/>
          </a:prstGeom>
          <a:solidFill>
            <a:srgbClr val="E2AF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QUELS TRAVAUX ET QUELLE GOUVERNANCE 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CB3D627-058C-494A-9D09-3D0E46FC8817}"/>
              </a:ext>
            </a:extLst>
          </p:cNvPr>
          <p:cNvSpPr txBox="1"/>
          <p:nvPr/>
        </p:nvSpPr>
        <p:spPr>
          <a:xfrm flipH="1">
            <a:off x="655956" y="2065379"/>
            <a:ext cx="10880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7298"/>
                </a:solidFill>
              </a:rPr>
              <a:t>2. LE PLUI DEPUIS 2022</a:t>
            </a:r>
          </a:p>
        </p:txBody>
      </p:sp>
    </p:spTree>
    <p:extLst>
      <p:ext uri="{BB962C8B-B14F-4D97-AF65-F5344CB8AC3E}">
        <p14:creationId xmlns:p14="http://schemas.microsoft.com/office/powerpoint/2010/main" val="17192116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27856</TotalTime>
  <Words>2250</Words>
  <Application>Microsoft Office PowerPoint</Application>
  <PresentationFormat>Grand écran</PresentationFormat>
  <Paragraphs>306</Paragraphs>
  <Slides>27</Slides>
  <Notes>27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5" baseType="lpstr">
      <vt:lpstr>Aptos</vt:lpstr>
      <vt:lpstr>Arial</vt:lpstr>
      <vt:lpstr>Calibri</vt:lpstr>
      <vt:lpstr>Calibri Light</vt:lpstr>
      <vt:lpstr>Gotham-Book</vt:lpstr>
      <vt:lpstr>Symbol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CASSAM-CHENAI Victoire</dc:creator>
  <cp:lastModifiedBy>DGS</cp:lastModifiedBy>
  <cp:revision>598</cp:revision>
  <dcterms:created xsi:type="dcterms:W3CDTF">2023-07-23T16:22:58Z</dcterms:created>
  <dcterms:modified xsi:type="dcterms:W3CDTF">2024-09-03T07:55:15Z</dcterms:modified>
</cp:coreProperties>
</file>